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4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53"/>
  </p:notesMasterIdLst>
  <p:sldIdLst>
    <p:sldId id="257" r:id="rId2"/>
    <p:sldId id="327" r:id="rId3"/>
    <p:sldId id="371" r:id="rId4"/>
    <p:sldId id="329" r:id="rId5"/>
    <p:sldId id="337" r:id="rId6"/>
    <p:sldId id="398" r:id="rId7"/>
    <p:sldId id="346" r:id="rId8"/>
    <p:sldId id="347" r:id="rId9"/>
    <p:sldId id="348" r:id="rId10"/>
    <p:sldId id="400" r:id="rId11"/>
    <p:sldId id="349" r:id="rId12"/>
    <p:sldId id="404" r:id="rId13"/>
    <p:sldId id="282" r:id="rId14"/>
    <p:sldId id="283" r:id="rId15"/>
    <p:sldId id="338" r:id="rId16"/>
    <p:sldId id="374" r:id="rId17"/>
    <p:sldId id="286" r:id="rId18"/>
    <p:sldId id="288" r:id="rId19"/>
    <p:sldId id="376" r:id="rId20"/>
    <p:sldId id="353" r:id="rId21"/>
    <p:sldId id="377" r:id="rId22"/>
    <p:sldId id="355" r:id="rId23"/>
    <p:sldId id="402" r:id="rId24"/>
    <p:sldId id="357" r:id="rId25"/>
    <p:sldId id="304" r:id="rId26"/>
    <p:sldId id="295" r:id="rId27"/>
    <p:sldId id="380" r:id="rId28"/>
    <p:sldId id="381" r:id="rId29"/>
    <p:sldId id="382" r:id="rId30"/>
    <p:sldId id="383" r:id="rId31"/>
    <p:sldId id="373" r:id="rId32"/>
    <p:sldId id="384" r:id="rId33"/>
    <p:sldId id="385" r:id="rId34"/>
    <p:sldId id="386" r:id="rId35"/>
    <p:sldId id="403" r:id="rId36"/>
    <p:sldId id="388" r:id="rId37"/>
    <p:sldId id="310" r:id="rId38"/>
    <p:sldId id="314" r:id="rId39"/>
    <p:sldId id="390" r:id="rId40"/>
    <p:sldId id="316" r:id="rId41"/>
    <p:sldId id="393" r:id="rId42"/>
    <p:sldId id="392" r:id="rId43"/>
    <p:sldId id="318" r:id="rId44"/>
    <p:sldId id="320" r:id="rId45"/>
    <p:sldId id="321" r:id="rId46"/>
    <p:sldId id="322" r:id="rId47"/>
    <p:sldId id="391" r:id="rId48"/>
    <p:sldId id="364" r:id="rId49"/>
    <p:sldId id="394" r:id="rId50"/>
    <p:sldId id="395" r:id="rId51"/>
    <p:sldId id="274" r:id="rId52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F3E"/>
    <a:srgbClr val="0000FF"/>
    <a:srgbClr val="8BC641"/>
    <a:srgbClr val="D7DCE0"/>
    <a:srgbClr val="4472C4"/>
    <a:srgbClr val="538135"/>
    <a:srgbClr val="EFEFFF"/>
    <a:srgbClr val="E3AD32"/>
    <a:srgbClr val="9DC3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81022" autoAdjust="0"/>
  </p:normalViewPr>
  <p:slideViewPr>
    <p:cSldViewPr snapToGrid="0">
      <p:cViewPr varScale="1">
        <p:scale>
          <a:sx n="89" d="100"/>
          <a:sy n="89" d="100"/>
        </p:scale>
        <p:origin x="20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ocuments%20from%202020HP\Personal\AA%20Contract\Incident%20Report\2024%20Reports\Spreadsheet%20&amp;%20Graphs\Special%20Charts%20not%20in%20Main%20Spreadsheet\Casting%20&amp;%20Transfer%20Data%20Analysis%20Fig%2031%2032%20Rev4%20Jul%2009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ocuments%20from%202020HP\Personal\AA%20Contract\Incident%20Report\2024%20Reports\Spreadsheet%20&amp;%20Graphs\Special%20Charts%20not%20in%20Main%20Spreadsheet\Casting%20&amp;%20Transfer%20Data%20Analysis%20Fig%2031%2032%20Rev4%20Jul%2009%20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\Documents%20from%202020HP\Personal\AA%20Contract\Incident%20Report\2024%20Reports\Spreadsheet%20&amp;%20Graphs\Special%20Charts%20not%20in%20Main%20Spreadsheet\Casting%20&amp;%20Transfer%20Data%20Analysis%20Fig%2031%2032%20Rev4%20Jul%2009%202025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ocuments%20from%202020HP\Personal\AA%20Contract\Incident%20Report\2024%20Reports\Spreadsheet%20&amp;%20Graphs\Special%20Charts%20not%20in%20Main%20Spreadsheet\Casting%20&amp;%20Transfer%20Data%20Analysis%20Fig%2031%2032%20Rev4%20Jul%2009%20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\Documents%20from%202020HP\Personal\AA%20Contract\Incident%20Report\2024%20Reports\Spreadsheet%20&amp;%20Graphs\Incident%20Data%201990-2010%20&amp;%202012-24%20Rev4%20Jun%207%202025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\Documents%20from%202020HP\Personal\AA%20Contract\Incident%20Report\2024%20Reports\Spreadsheet%20&amp;%20Graphs\Incident%20Data%201990-2010%20&amp;%202012-24%20Rev4%20Jun%207%20202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\Documents%20from%202020HP\Personal\AA%20Contract\Incident%20Report\2024%20Reports\Spreadsheet%20&amp;%20Graphs\Incident%20Data%201990-2010%20&amp;%202012-24%20Rev4%20Jun%207%202025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\Documents%20from%202020HP\Personal\AA%20Contract\Incident%20Report\2024%20Reports\Spreadsheet%20&amp;%20Graphs\Incident%20Data%201990-2010%20&amp;%202012-24%20Rev4%20Jun%207%20202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\Documents%20from%202020HP\Personal\AA%20Contract\Incident%20Report\2024%20Reports\Spreadsheet%20&amp;%20Graphs\Incident%20Data%201990-2010%20&amp;%202012-24%20Rev4%20Jun%207%20202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ocuments%20from%202020HP\Personal\AA%20Contract\Incident%20Report\2024%20Reports\Spreadsheet%20&amp;%20Graphs\Incident%20Data%201990-2010%20&amp;%202012-24%20Rev4%20Jun%207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ocuments%20from%202020HP\Personal\AA%20Contract\Incident%20Report\2024%20Reports\Spreadsheet%20&amp;%20Graphs\Auxiallary%20Data%20&amp;%20Charts%20Fig%2018%20to%2023%20Rev3%20Jul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ocuments%20from%202020HP\Personal\AA%20Contract\Incident%20Report\2024%20Reports\Spreadsheet%20&amp;%20Graphs\Auxiallary%20Data%20&amp;%20Charts%20Fig%2018%20to%2023%20Rev3%20Jul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ocuments%20from%202020HP\Personal\AA%20Contract\Incident%20Report\2024%20Reports\Spreadsheet%20&amp;%20Graphs\Auxiallary%20Data%20&amp;%20Charts%20Fig%2018%20to%2023%20Rev3%20Jul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ocuments%20from%202020HP\Personal\AA%20Contract\Incident%20Report\2024%20Reports\Spreadsheet%20&amp;%20Graphs\Auxiallary%20Data%20&amp;%20Charts%20Fig%2018%20to%2023%20Rev3%20Jul%20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ocuments%20from%202020HP\Personal\AA%20Contract\Incident%20Report\2024%20Reports\Spreadsheet%20&amp;%20Graphs\Auxiallary%20Data%20&amp;%20Charts%20Fig%2018%20to%2023%20Rev3%20Jul%20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\Documents%20from%202020HP\Personal\AA%20Contract\Incident%20Report\2024%20Reports\Spreadsheet%20&amp;%20Graphs\Auxiallary%20Data%20&amp;%20Charts%20Fig%2018%20to%2023%20Rev3%20Jul%20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'%F1&amp;F2'!$H$3</c:f>
              <c:strCache>
                <c:ptCount val="1"/>
                <c:pt idx="0">
                  <c:v>% Force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xVal>
            <c:numRef>
              <c:f>'%F1&amp;F2'!$G$4:$G$28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xVal>
          <c:yVal>
            <c:numRef>
              <c:f>'%F1&amp;F2'!$H$4:$H$28</c:f>
              <c:numCache>
                <c:formatCode>0.0%</c:formatCode>
                <c:ptCount val="25"/>
                <c:pt idx="0">
                  <c:v>0.6785714285714286</c:v>
                </c:pt>
                <c:pt idx="1">
                  <c:v>0.7279411764705882</c:v>
                </c:pt>
                <c:pt idx="2">
                  <c:v>0.81818181818181823</c:v>
                </c:pt>
                <c:pt idx="3">
                  <c:v>0.8125</c:v>
                </c:pt>
                <c:pt idx="4">
                  <c:v>0.69565217391304346</c:v>
                </c:pt>
                <c:pt idx="5">
                  <c:v>0.81764705882352939</c:v>
                </c:pt>
                <c:pt idx="6">
                  <c:v>0.78512396694214881</c:v>
                </c:pt>
                <c:pt idx="7">
                  <c:v>0.7142857142857143</c:v>
                </c:pt>
                <c:pt idx="8">
                  <c:v>0.72289156626506024</c:v>
                </c:pt>
                <c:pt idx="9">
                  <c:v>0.63492063492063489</c:v>
                </c:pt>
                <c:pt idx="10">
                  <c:v>0.83529411764705885</c:v>
                </c:pt>
                <c:pt idx="11">
                  <c:v>0.81553398058252424</c:v>
                </c:pt>
                <c:pt idx="12">
                  <c:v>0.89655172413793105</c:v>
                </c:pt>
                <c:pt idx="13">
                  <c:v>0.92941176470588238</c:v>
                </c:pt>
                <c:pt idx="14">
                  <c:v>0.93457943925233644</c:v>
                </c:pt>
                <c:pt idx="15">
                  <c:v>0.93678160919540232</c:v>
                </c:pt>
                <c:pt idx="16">
                  <c:v>0.90256410256410258</c:v>
                </c:pt>
                <c:pt idx="17">
                  <c:v>0.86740331491712708</c:v>
                </c:pt>
                <c:pt idx="18">
                  <c:v>0.87058823529411766</c:v>
                </c:pt>
                <c:pt idx="19">
                  <c:v>0.82530120481927716</c:v>
                </c:pt>
                <c:pt idx="20">
                  <c:v>0.91156462585034015</c:v>
                </c:pt>
                <c:pt idx="21">
                  <c:v>0.82857142857142863</c:v>
                </c:pt>
                <c:pt idx="22">
                  <c:v>0.88383838383838387</c:v>
                </c:pt>
                <c:pt idx="23">
                  <c:v>0.83333333333333337</c:v>
                </c:pt>
                <c:pt idx="24">
                  <c:v>0.79432624113475181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D3-4003-91C4-5A808A42A4B4}"/>
            </c:ext>
          </c:extLst>
        </c:ser>
        <c:ser>
          <c:idx val="1"/>
          <c:order val="1"/>
          <c:tx>
            <c:strRef>
              <c:f>'%F1&amp;F2'!$I$3</c:f>
              <c:strCache>
                <c:ptCount val="1"/>
                <c:pt idx="0">
                  <c:v>%Force 2 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xVal>
            <c:numRef>
              <c:f>'%F1&amp;F2'!$G$4:$G$28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xVal>
          <c:yVal>
            <c:numRef>
              <c:f>'%F1&amp;F2'!$I$4:$I$28</c:f>
              <c:numCache>
                <c:formatCode>0.0%</c:formatCode>
                <c:ptCount val="25"/>
                <c:pt idx="0">
                  <c:v>0.2857142857142857</c:v>
                </c:pt>
                <c:pt idx="1">
                  <c:v>0.24264705882352941</c:v>
                </c:pt>
                <c:pt idx="2">
                  <c:v>0.17575757575757575</c:v>
                </c:pt>
                <c:pt idx="3">
                  <c:v>0.15909090909090909</c:v>
                </c:pt>
                <c:pt idx="4">
                  <c:v>0.26811594202898553</c:v>
                </c:pt>
                <c:pt idx="5">
                  <c:v>0.17058823529411765</c:v>
                </c:pt>
                <c:pt idx="6">
                  <c:v>0.19008264462809918</c:v>
                </c:pt>
                <c:pt idx="7">
                  <c:v>0.25</c:v>
                </c:pt>
                <c:pt idx="8">
                  <c:v>0.26506024096385544</c:v>
                </c:pt>
                <c:pt idx="9">
                  <c:v>0.34920634920634919</c:v>
                </c:pt>
                <c:pt idx="10">
                  <c:v>0.16470588235294117</c:v>
                </c:pt>
                <c:pt idx="11">
                  <c:v>0.17475728155339806</c:v>
                </c:pt>
                <c:pt idx="12">
                  <c:v>0.10344827586206896</c:v>
                </c:pt>
                <c:pt idx="13">
                  <c:v>7.0588235294117646E-2</c:v>
                </c:pt>
                <c:pt idx="14">
                  <c:v>5.6074766355140186E-2</c:v>
                </c:pt>
                <c:pt idx="15">
                  <c:v>5.7471264367816091E-2</c:v>
                </c:pt>
                <c:pt idx="16">
                  <c:v>9.2307692307692313E-2</c:v>
                </c:pt>
                <c:pt idx="17">
                  <c:v>0.13259668508287292</c:v>
                </c:pt>
                <c:pt idx="18">
                  <c:v>0.11764705882352941</c:v>
                </c:pt>
                <c:pt idx="19">
                  <c:v>0.16867469879518071</c:v>
                </c:pt>
                <c:pt idx="20">
                  <c:v>8.1632653061224483E-2</c:v>
                </c:pt>
                <c:pt idx="21">
                  <c:v>0.16428571428571428</c:v>
                </c:pt>
                <c:pt idx="22">
                  <c:v>0.11616161616161616</c:v>
                </c:pt>
                <c:pt idx="23">
                  <c:v>0.16666666666666666</c:v>
                </c:pt>
                <c:pt idx="24">
                  <c:v>0.19148936170212766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D3-4003-91C4-5A808A42A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8768368"/>
        <c:axId val="1598768848"/>
      </c:scatterChart>
      <c:valAx>
        <c:axId val="1598768368"/>
        <c:scaling>
          <c:orientation val="minMax"/>
          <c:max val="2024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98768848"/>
        <c:crosses val="autoZero"/>
        <c:crossBetween val="midCat"/>
        <c:majorUnit val="2"/>
      </c:valAx>
      <c:valAx>
        <c:axId val="159876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98768368"/>
        <c:crosses val="autoZero"/>
        <c:crossBetween val="midCat"/>
      </c:valAx>
      <c:spPr>
        <a:noFill/>
        <a:ln w="19050">
          <a:solidFill>
            <a:srgbClr val="232F3E"/>
          </a:solidFill>
        </a:ln>
        <a:effectLst/>
      </c:spPr>
    </c:plotArea>
    <c:legend>
      <c:legendPos val="b"/>
      <c:layout>
        <c:manualLayout>
          <c:xMode val="edge"/>
          <c:yMode val="edge"/>
          <c:x val="0.73231723389371495"/>
          <c:y val="0.24518495131938825"/>
          <c:w val="0.20406007067358928"/>
          <c:h val="0.27951434456109653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587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503520113662099"/>
          <c:y val="1.410125981432416E-2"/>
          <c:w val="0.3980566171771362"/>
          <c:h val="0.879440335432329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Sheet1!$B$189:$B$196</c:f>
              <c:strCache>
                <c:ptCount val="8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End of DC Cast &amp; Aborts - Wet / Rusty Drain Pan</c:v>
                </c:pt>
                <c:pt idx="3">
                  <c:v>Wet Refractory or Equipment</c:v>
                </c:pt>
                <c:pt idx="4">
                  <c:v>Equipment Failure / Maint. Issue / Set-up</c:v>
                </c:pt>
                <c:pt idx="5">
                  <c:v>DC Cast Start - Wet / Rusty Bottom Block</c:v>
                </c:pt>
                <c:pt idx="6">
                  <c:v>Ingot Head Under Water</c:v>
                </c:pt>
                <c:pt idx="7">
                  <c:v>SOP Unadapted or Unrespected</c:v>
                </c:pt>
              </c:strCache>
            </c:strRef>
          </c:cat>
          <c:val>
            <c:numRef>
              <c:f>Sheet1!$C$189:$C$196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F4F7-4AAC-87A1-0ECC7AAAE51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Sheet1!$B$189:$B$196</c:f>
              <c:strCache>
                <c:ptCount val="8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End of DC Cast &amp; Aborts - Wet / Rusty Drain Pan</c:v>
                </c:pt>
                <c:pt idx="3">
                  <c:v>Wet Refractory or Equipment</c:v>
                </c:pt>
                <c:pt idx="4">
                  <c:v>Equipment Failure / Maint. Issue / Set-up</c:v>
                </c:pt>
                <c:pt idx="5">
                  <c:v>DC Cast Start - Wet / Rusty Bottom Block</c:v>
                </c:pt>
                <c:pt idx="6">
                  <c:v>Ingot Head Under Water</c:v>
                </c:pt>
                <c:pt idx="7">
                  <c:v>SOP Unadapted or Unrespected</c:v>
                </c:pt>
              </c:strCache>
            </c:strRef>
          </c:cat>
          <c:val>
            <c:numRef>
              <c:f>Sheet1!$D$189:$D$196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F4F7-4AAC-87A1-0ECC7AAAE51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Sheet1!$B$189:$B$196</c:f>
              <c:strCache>
                <c:ptCount val="8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End of DC Cast &amp; Aborts - Wet / Rusty Drain Pan</c:v>
                </c:pt>
                <c:pt idx="3">
                  <c:v>Wet Refractory or Equipment</c:v>
                </c:pt>
                <c:pt idx="4">
                  <c:v>Equipment Failure / Maint. Issue / Set-up</c:v>
                </c:pt>
                <c:pt idx="5">
                  <c:v>DC Cast Start - Wet / Rusty Bottom Block</c:v>
                </c:pt>
                <c:pt idx="6">
                  <c:v>Ingot Head Under Water</c:v>
                </c:pt>
                <c:pt idx="7">
                  <c:v>SOP Unadapted or Unrespected</c:v>
                </c:pt>
              </c:strCache>
            </c:strRef>
          </c:cat>
          <c:val>
            <c:numRef>
              <c:f>Sheet1!$E$189:$E$196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F4F7-4AAC-87A1-0ECC7AAAE51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Sheet1!$B$189:$B$196</c:f>
              <c:strCache>
                <c:ptCount val="8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End of DC Cast &amp; Aborts - Wet / Rusty Drain Pan</c:v>
                </c:pt>
                <c:pt idx="3">
                  <c:v>Wet Refractory or Equipment</c:v>
                </c:pt>
                <c:pt idx="4">
                  <c:v>Equipment Failure / Maint. Issue / Set-up</c:v>
                </c:pt>
                <c:pt idx="5">
                  <c:v>DC Cast Start - Wet / Rusty Bottom Block</c:v>
                </c:pt>
                <c:pt idx="6">
                  <c:v>Ingot Head Under Water</c:v>
                </c:pt>
                <c:pt idx="7">
                  <c:v>SOP Unadapted or Unrespected</c:v>
                </c:pt>
              </c:strCache>
            </c:strRef>
          </c:cat>
          <c:val>
            <c:numRef>
              <c:f>Sheet1!$F$189:$F$196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3-F4F7-4AAC-87A1-0ECC7AAAE515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Sheet1!$B$189:$B$196</c:f>
              <c:strCache>
                <c:ptCount val="8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End of DC Cast &amp; Aborts - Wet / Rusty Drain Pan</c:v>
                </c:pt>
                <c:pt idx="3">
                  <c:v>Wet Refractory or Equipment</c:v>
                </c:pt>
                <c:pt idx="4">
                  <c:v>Equipment Failure / Maint. Issue / Set-up</c:v>
                </c:pt>
                <c:pt idx="5">
                  <c:v>DC Cast Start - Wet / Rusty Bottom Block</c:v>
                </c:pt>
                <c:pt idx="6">
                  <c:v>Ingot Head Under Water</c:v>
                </c:pt>
                <c:pt idx="7">
                  <c:v>SOP Unadapted or Unrespected</c:v>
                </c:pt>
              </c:strCache>
            </c:strRef>
          </c:cat>
          <c:val>
            <c:numRef>
              <c:f>Sheet1!$G$189:$G$196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4-F4F7-4AAC-87A1-0ECC7AAAE515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Sheet1!$B$189:$B$196</c:f>
              <c:strCache>
                <c:ptCount val="8"/>
                <c:pt idx="0">
                  <c:v>Sow Casting - Wet / Cracked / Rusty Molds</c:v>
                </c:pt>
                <c:pt idx="1">
                  <c:v>DC Cast Start - Excessive Curl / Hang-up / Bleed-out</c:v>
                </c:pt>
                <c:pt idx="2">
                  <c:v>End of DC Cast &amp; Aborts - Wet / Rusty Drain Pan</c:v>
                </c:pt>
                <c:pt idx="3">
                  <c:v>Wet Refractory or Equipment</c:v>
                </c:pt>
                <c:pt idx="4">
                  <c:v>Equipment Failure / Maint. Issue / Set-up</c:v>
                </c:pt>
                <c:pt idx="5">
                  <c:v>DC Cast Start - Wet / Rusty Bottom Block</c:v>
                </c:pt>
                <c:pt idx="6">
                  <c:v>Ingot Head Under Water</c:v>
                </c:pt>
                <c:pt idx="7">
                  <c:v>SOP Unadapted or Unrespected</c:v>
                </c:pt>
              </c:strCache>
            </c:strRef>
          </c:cat>
          <c:val>
            <c:numRef>
              <c:f>Sheet1!$H$189:$H$196</c:f>
              <c:numCache>
                <c:formatCode>General</c:formatCode>
                <c:ptCount val="8"/>
                <c:pt idx="0">
                  <c:v>258</c:v>
                </c:pt>
                <c:pt idx="1">
                  <c:v>69</c:v>
                </c:pt>
                <c:pt idx="2">
                  <c:v>64</c:v>
                </c:pt>
                <c:pt idx="3">
                  <c:v>53</c:v>
                </c:pt>
                <c:pt idx="4">
                  <c:v>48</c:v>
                </c:pt>
                <c:pt idx="5">
                  <c:v>40</c:v>
                </c:pt>
                <c:pt idx="6">
                  <c:v>13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F7-4AAC-87A1-0ECC7AAAE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262504688"/>
        <c:axId val="1262508528"/>
      </c:barChart>
      <c:catAx>
        <c:axId val="126250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08528"/>
        <c:crosses val="autoZero"/>
        <c:auto val="1"/>
        <c:lblAlgn val="ctr"/>
        <c:lblOffset val="100"/>
        <c:noMultiLvlLbl val="0"/>
      </c:catAx>
      <c:valAx>
        <c:axId val="126250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504688"/>
        <c:crosses val="autoZero"/>
        <c:crossBetween val="between"/>
      </c:valAx>
      <c:spPr>
        <a:noFill/>
        <a:ln w="12700">
          <a:solidFill>
            <a:srgbClr val="0000FF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222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25006709429191"/>
          <c:y val="3.6024299511750832E-2"/>
          <c:w val="0.43676898667329755"/>
          <c:h val="0.888002850999680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End of DC Cast &amp; Aborts - Wet / Rusty Drain Pan</c:v>
                </c:pt>
                <c:pt idx="1">
                  <c:v>DC Cast Start - Excessive Curl / Hang-up / Bleed-out</c:v>
                </c:pt>
                <c:pt idx="2">
                  <c:v>Sow Casting - Wet / Cracked / Rusty Molds</c:v>
                </c:pt>
                <c:pt idx="3">
                  <c:v>DC Cast Start - Wet / Rusty Bottom Block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Sheet1!$AA$200:$AA$206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9239-448A-885E-338D77DF133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End of DC Cast &amp; Aborts - Wet / Rusty Drain Pan</c:v>
                </c:pt>
                <c:pt idx="1">
                  <c:v>DC Cast Start - Excessive Curl / Hang-up / Bleed-out</c:v>
                </c:pt>
                <c:pt idx="2">
                  <c:v>Sow Casting - Wet / Cracked / Rusty Molds</c:v>
                </c:pt>
                <c:pt idx="3">
                  <c:v>DC Cast Start - Wet / Rusty Bottom Block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Sheet1!$AB$200:$AB$206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9239-448A-885E-338D77DF133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End of DC Cast &amp; Aborts - Wet / Rusty Drain Pan</c:v>
                </c:pt>
                <c:pt idx="1">
                  <c:v>DC Cast Start - Excessive Curl / Hang-up / Bleed-out</c:v>
                </c:pt>
                <c:pt idx="2">
                  <c:v>Sow Casting - Wet / Cracked / Rusty Molds</c:v>
                </c:pt>
                <c:pt idx="3">
                  <c:v>DC Cast Start - Wet / Rusty Bottom Block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Sheet1!$AC$200:$AC$206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9239-448A-885E-338D77DF133E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End of DC Cast &amp; Aborts - Wet / Rusty Drain Pan</c:v>
                </c:pt>
                <c:pt idx="1">
                  <c:v>DC Cast Start - Excessive Curl / Hang-up / Bleed-out</c:v>
                </c:pt>
                <c:pt idx="2">
                  <c:v>Sow Casting - Wet / Cracked / Rusty Molds</c:v>
                </c:pt>
                <c:pt idx="3">
                  <c:v>DC Cast Start - Wet / Rusty Bottom Block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Sheet1!$AD$200:$AD$206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9239-448A-885E-338D77DF133E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Sheet1!$Z$200:$Z$206</c:f>
              <c:strCache>
                <c:ptCount val="7"/>
                <c:pt idx="0">
                  <c:v>End of DC Cast &amp; Aborts - Wet / Rusty Drain Pan</c:v>
                </c:pt>
                <c:pt idx="1">
                  <c:v>DC Cast Start - Excessive Curl / Hang-up / Bleed-out</c:v>
                </c:pt>
                <c:pt idx="2">
                  <c:v>Sow Casting - Wet / Cracked / Rusty Molds</c:v>
                </c:pt>
                <c:pt idx="3">
                  <c:v>DC Cast Start - Wet / Rusty Bottom Block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Sheet1!$AE$200:$AE$206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9239-448A-885E-338D77DF133E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Sheet1!$Z$200:$Z$206</c:f>
              <c:strCache>
                <c:ptCount val="7"/>
                <c:pt idx="0">
                  <c:v>End of DC Cast &amp; Aborts - Wet / Rusty Drain Pan</c:v>
                </c:pt>
                <c:pt idx="1">
                  <c:v>DC Cast Start - Excessive Curl / Hang-up / Bleed-out</c:v>
                </c:pt>
                <c:pt idx="2">
                  <c:v>Sow Casting - Wet / Cracked / Rusty Molds</c:v>
                </c:pt>
                <c:pt idx="3">
                  <c:v>DC Cast Start - Wet / Rusty Bottom Block</c:v>
                </c:pt>
                <c:pt idx="4">
                  <c:v>Equipment Failure / Maint. Issue</c:v>
                </c:pt>
                <c:pt idx="5">
                  <c:v>Ingot Head Under Water</c:v>
                </c:pt>
                <c:pt idx="6">
                  <c:v>Wet Refractory or Equipment</c:v>
                </c:pt>
              </c:strCache>
            </c:strRef>
          </c:cat>
          <c:val>
            <c:numRef>
              <c:f>Sheet1!$AF$200:$AF$206</c:f>
              <c:numCache>
                <c:formatCode>General</c:formatCode>
                <c:ptCount val="7"/>
                <c:pt idx="0">
                  <c:v>22</c:v>
                </c:pt>
                <c:pt idx="1">
                  <c:v>19</c:v>
                </c:pt>
                <c:pt idx="2">
                  <c:v>13</c:v>
                </c:pt>
                <c:pt idx="3">
                  <c:v>11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39-448A-885E-338D77DF1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263990575"/>
        <c:axId val="263991055"/>
      </c:barChart>
      <c:catAx>
        <c:axId val="263990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991055"/>
        <c:crosses val="autoZero"/>
        <c:auto val="1"/>
        <c:lblAlgn val="ctr"/>
        <c:lblOffset val="100"/>
        <c:noMultiLvlLbl val="0"/>
      </c:catAx>
      <c:valAx>
        <c:axId val="263991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990575"/>
        <c:crosses val="autoZero"/>
        <c:crossBetween val="between"/>
      </c:valAx>
      <c:spPr>
        <a:noFill/>
        <a:ln>
          <a:solidFill>
            <a:srgbClr val="0000FF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3090304096209512E-3"/>
                  <c:y val="3.436053289669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8F-4FB8-B0A0-70F360A4FC80}"/>
                </c:ext>
              </c:extLst>
            </c:dLbl>
            <c:dLbl>
              <c:idx val="1"/>
              <c:layout>
                <c:manualLayout>
                  <c:x val="2.9850379935518465E-3"/>
                  <c:y val="1.3744213158677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8F-4FB8-B0A0-70F360A4FC80}"/>
                </c:ext>
              </c:extLst>
            </c:dLbl>
            <c:dLbl>
              <c:idx val="2"/>
              <c:layout>
                <c:manualLayout>
                  <c:x val="5.3245339746174777E-4"/>
                  <c:y val="1.7180266448346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8F-4FB8-B0A0-70F360A4FC80}"/>
                </c:ext>
              </c:extLst>
            </c:dLbl>
            <c:dLbl>
              <c:idx val="3"/>
              <c:layout>
                <c:manualLayout>
                  <c:x val="4.4734002909425653E-4"/>
                  <c:y val="6.872106579338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8F-4FB8-B0A0-70F360A4F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Sheet1!$B$235:$B$238</c:f>
              <c:strCache>
                <c:ptCount val="4"/>
                <c:pt idx="0">
                  <c:v>Wet / Rusty Drain Pan</c:v>
                </c:pt>
                <c:pt idx="1">
                  <c:v>Wet Tools</c:v>
                </c:pt>
                <c:pt idx="2">
                  <c:v>Wet Refractory or Equipment</c:v>
                </c:pt>
                <c:pt idx="3">
                  <c:v>Wet Floor / Spill</c:v>
                </c:pt>
              </c:strCache>
            </c:strRef>
          </c:cat>
          <c:val>
            <c:numRef>
              <c:f>Sheet1!$K$235:$K$238</c:f>
              <c:numCache>
                <c:formatCode>General</c:formatCode>
                <c:ptCount val="4"/>
                <c:pt idx="0">
                  <c:v>154</c:v>
                </c:pt>
                <c:pt idx="1">
                  <c:v>144</c:v>
                </c:pt>
                <c:pt idx="2">
                  <c:v>106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F-4FB8-B0A0-70F360A4FC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86804648"/>
        <c:axId val="4868023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Sheet1!$C$235:$C$238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D8F-4FB8-B0A0-70F360A4FC80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Sheet1!$D$235:$D$238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ED8F-4FB8-B0A0-70F360A4FC80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Sheet1!$E$235:$E$238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D8F-4FB8-B0A0-70F360A4FC80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Sheet1!$F$235:$F$238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119</c:v>
                      </c:pt>
                      <c:pt idx="1">
                        <c:v>88</c:v>
                      </c:pt>
                      <c:pt idx="2">
                        <c:v>86</c:v>
                      </c:pt>
                      <c:pt idx="3">
                        <c:v>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D8F-4FB8-B0A0-70F360A4FC80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Sheet1!$B$235:$B$238</c15:sqref>
                        </c15:formulaRef>
                      </c:ext>
                    </c:extLst>
                    <c:strCache>
                      <c:ptCount val="4"/>
                      <c:pt idx="0">
                        <c:v>Wet / Rusty Drain Pan</c:v>
                      </c:pt>
                      <c:pt idx="1">
                        <c:v>Wet Tools</c:v>
                      </c:pt>
                      <c:pt idx="2">
                        <c:v>Wet Refractory or Equipment</c:v>
                      </c:pt>
                      <c:pt idx="3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Sheet1!$G$235:$G$238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</c:v>
                      </c:pt>
                      <c:pt idx="1">
                        <c:v>15</c:v>
                      </c:pt>
                      <c:pt idx="3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D8F-4FB8-B0A0-70F360A4FC80}"/>
                  </c:ext>
                </c:extLst>
              </c15:ser>
            </c15:filteredBarSeries>
          </c:ext>
        </c:extLst>
      </c:barChart>
      <c:catAx>
        <c:axId val="486804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802352"/>
        <c:crosses val="autoZero"/>
        <c:auto val="1"/>
        <c:lblAlgn val="ctr"/>
        <c:lblOffset val="100"/>
        <c:noMultiLvlLbl val="0"/>
      </c:catAx>
      <c:valAx>
        <c:axId val="48680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804648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round/>
    </a:ln>
    <a:effectLst/>
  </c:spPr>
  <c:txPr>
    <a:bodyPr/>
    <a:lstStyle/>
    <a:p>
      <a:pPr>
        <a:defRPr sz="2000" b="1" i="0" baseline="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Sheet1!$B$241:$B$243</c:f>
              <c:strCache>
                <c:ptCount val="3"/>
                <c:pt idx="0">
                  <c:v>Wet / Rusty Drain Pan</c:v>
                </c:pt>
                <c:pt idx="1">
                  <c:v>Wet Refractory or Equipment</c:v>
                </c:pt>
                <c:pt idx="2">
                  <c:v>Wet Floor / Spill</c:v>
                </c:pt>
              </c:strCache>
            </c:strRef>
          </c:cat>
          <c:val>
            <c:numRef>
              <c:f>Sheet1!$K$241:$K$243</c:f>
              <c:numCache>
                <c:formatCode>General</c:formatCode>
                <c:ptCount val="3"/>
                <c:pt idx="0">
                  <c:v>19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2-4619-9A0F-8B14B7218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1328504"/>
        <c:axId val="6613334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Sheet1!$C$241:$C$243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C72-4619-9A0F-8B14B7218ACF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Sheet1!$D$241:$D$243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C72-4619-9A0F-8B14B7218ACF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Sheet1!$E$241:$E$243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C72-4619-9A0F-8B14B7218ACF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Sheet1!$F$241:$F$243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14</c:v>
                      </c:pt>
                      <c:pt idx="1">
                        <c:v>4</c:v>
                      </c:pt>
                      <c:pt idx="2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C72-4619-9A0F-8B14B7218ACF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Sheet1!$B$241:$B$243</c15:sqref>
                        </c15:formulaRef>
                      </c:ext>
                    </c:extLst>
                    <c:strCache>
                      <c:ptCount val="3"/>
                      <c:pt idx="0">
                        <c:v>Wet / Rusty Drain Pan</c:v>
                      </c:pt>
                      <c:pt idx="1">
                        <c:v>Wet Refractory or Equipment</c:v>
                      </c:pt>
                      <c:pt idx="2">
                        <c:v>Wet Floor / Spill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Sheet1!$G$241:$G$243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1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C72-4619-9A0F-8B14B7218ACF}"/>
                  </c:ext>
                </c:extLst>
              </c15:ser>
            </c15:filteredBarSeries>
          </c:ext>
        </c:extLst>
      </c:barChart>
      <c:catAx>
        <c:axId val="661328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5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333424"/>
        <c:crosses val="autoZero"/>
        <c:auto val="1"/>
        <c:lblAlgn val="ctr"/>
        <c:lblOffset val="100"/>
        <c:noMultiLvlLbl val="0"/>
      </c:catAx>
      <c:valAx>
        <c:axId val="661333424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328504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381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Reduction Plant </a:t>
            </a:r>
            <a:endParaRPr lang="en-US" b="1" baseline="0" dirty="0"/>
          </a:p>
        </c:rich>
      </c:tx>
      <c:layout>
        <c:manualLayout>
          <c:xMode val="edge"/>
          <c:yMode val="edge"/>
          <c:x val="0.36589652480731327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'!$B$5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'!$A$6:$A$18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'Inc &amp; Inj by Process Plant ''23 '!$B$6:$B$18</c:f>
              <c:numCache>
                <c:formatCode>General</c:formatCode>
                <c:ptCount val="13"/>
                <c:pt idx="0">
                  <c:v>40</c:v>
                </c:pt>
                <c:pt idx="1">
                  <c:v>55</c:v>
                </c:pt>
                <c:pt idx="2">
                  <c:v>78</c:v>
                </c:pt>
                <c:pt idx="3">
                  <c:v>119</c:v>
                </c:pt>
                <c:pt idx="4">
                  <c:v>139</c:v>
                </c:pt>
                <c:pt idx="5">
                  <c:v>84</c:v>
                </c:pt>
                <c:pt idx="6">
                  <c:v>87</c:v>
                </c:pt>
                <c:pt idx="7">
                  <c:v>51</c:v>
                </c:pt>
                <c:pt idx="8">
                  <c:v>66</c:v>
                </c:pt>
                <c:pt idx="9">
                  <c:v>50</c:v>
                </c:pt>
                <c:pt idx="10">
                  <c:v>78</c:v>
                </c:pt>
                <c:pt idx="11">
                  <c:v>84</c:v>
                </c:pt>
                <c:pt idx="1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B-4E04-8EE7-0F4B0FA035C4}"/>
            </c:ext>
          </c:extLst>
        </c:ser>
        <c:ser>
          <c:idx val="1"/>
          <c:order val="1"/>
          <c:tx>
            <c:strRef>
              <c:f>'Inc &amp; Inj by Process Plant ''23 '!$C$5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'!$A$6:$A$18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'Inc &amp; Inj by Process Plant ''23 '!$C$6:$C$18</c:f>
              <c:numCache>
                <c:formatCode>General</c:formatCode>
                <c:ptCount val="13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49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  <c:pt idx="11">
                  <c:v>11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8B-4E04-8EE7-0F4B0FA03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1271743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'!$D$5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'Inc &amp; Inj by Process Plant ''23 '!$D$6:$D$18</c:f>
              <c:numCache>
                <c:formatCode>0%</c:formatCode>
                <c:ptCount val="13"/>
                <c:pt idx="0">
                  <c:v>0.47499999999999998</c:v>
                </c:pt>
                <c:pt idx="1">
                  <c:v>0.36363636363636365</c:v>
                </c:pt>
                <c:pt idx="2">
                  <c:v>0.26923076923076922</c:v>
                </c:pt>
                <c:pt idx="3">
                  <c:v>0.41176470588235292</c:v>
                </c:pt>
                <c:pt idx="4">
                  <c:v>4.3165467625899283E-2</c:v>
                </c:pt>
                <c:pt idx="5">
                  <c:v>5.9523809523809521E-2</c:v>
                </c:pt>
                <c:pt idx="6">
                  <c:v>8.0459770114942528E-2</c:v>
                </c:pt>
                <c:pt idx="7">
                  <c:v>7.8431372549019607E-2</c:v>
                </c:pt>
                <c:pt idx="8">
                  <c:v>3.0303030303030304E-2</c:v>
                </c:pt>
                <c:pt idx="9">
                  <c:v>0.04</c:v>
                </c:pt>
                <c:pt idx="10">
                  <c:v>7.6923076923076927E-2</c:v>
                </c:pt>
                <c:pt idx="11">
                  <c:v>0.13095238095238096</c:v>
                </c:pt>
                <c:pt idx="12">
                  <c:v>7.8125E-2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8B-4E04-8EE7-0F4B0FA03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395424"/>
        <c:axId val="160397824"/>
      </c:lineChart>
      <c:dateAx>
        <c:axId val="107127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271743"/>
        <c:crosses val="autoZero"/>
        <c:crossBetween val="between"/>
      </c:valAx>
      <c:valAx>
        <c:axId val="16039782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0395424"/>
        <c:crosses val="max"/>
        <c:crossBetween val="between"/>
      </c:valAx>
      <c:catAx>
        <c:axId val="160395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397824"/>
        <c:crosses val="autoZero"/>
        <c:auto val="1"/>
        <c:lblAlgn val="ctr"/>
        <c:lblOffset val="100"/>
        <c:noMultiLvlLbl val="0"/>
      </c:catAx>
      <c:spPr>
        <a:noFill/>
        <a:ln w="15875">
          <a:solidFill>
            <a:srgbClr val="232F3E"/>
          </a:solidFill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Recycling Plant </a:t>
            </a:r>
          </a:p>
        </c:rich>
      </c:tx>
      <c:layout>
        <c:manualLayout>
          <c:xMode val="edge"/>
          <c:yMode val="edge"/>
          <c:x val="0.36786789151356081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609841973850931E-2"/>
          <c:y val="0.13371060896635581"/>
          <c:w val="0.84896303587051614"/>
          <c:h val="0.6936896622155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'!$K$5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'!$A$6:$A$18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'Inc &amp; Inj by Process Plant ''23 '!$K$6:$K$18</c:f>
              <c:numCache>
                <c:formatCode>General</c:formatCode>
                <c:ptCount val="13"/>
                <c:pt idx="0">
                  <c:v>7</c:v>
                </c:pt>
                <c:pt idx="1">
                  <c:v>8</c:v>
                </c:pt>
                <c:pt idx="2">
                  <c:v>4</c:v>
                </c:pt>
                <c:pt idx="3">
                  <c:v>6</c:v>
                </c:pt>
                <c:pt idx="4">
                  <c:v>9</c:v>
                </c:pt>
                <c:pt idx="5">
                  <c:v>42</c:v>
                </c:pt>
                <c:pt idx="6">
                  <c:v>21</c:v>
                </c:pt>
                <c:pt idx="7">
                  <c:v>44</c:v>
                </c:pt>
                <c:pt idx="8">
                  <c:v>31</c:v>
                </c:pt>
                <c:pt idx="9">
                  <c:v>37</c:v>
                </c:pt>
                <c:pt idx="10">
                  <c:v>49</c:v>
                </c:pt>
                <c:pt idx="11">
                  <c:v>21</c:v>
                </c:pt>
                <c:pt idx="1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0-4750-BA08-5D98DB5CB7FE}"/>
            </c:ext>
          </c:extLst>
        </c:ser>
        <c:ser>
          <c:idx val="1"/>
          <c:order val="1"/>
          <c:tx>
            <c:strRef>
              <c:f>'Inc &amp; Inj by Process Plant ''23 '!$L$5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'!$A$6:$A$18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'Inc &amp; Inj by Process Plant ''23 '!$L$6:$L$18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0-4750-BA08-5D98DB5CB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383007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'!$M$5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'!$A$6:$A$18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'Inc &amp; Inj by Process Plant ''23 '!$M$6:$M$18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0.1111111111111111</c:v>
                </c:pt>
                <c:pt idx="5">
                  <c:v>0</c:v>
                </c:pt>
                <c:pt idx="6">
                  <c:v>4.7619047619047616E-2</c:v>
                </c:pt>
                <c:pt idx="7">
                  <c:v>4.5454545454545456E-2</c:v>
                </c:pt>
                <c:pt idx="8">
                  <c:v>0</c:v>
                </c:pt>
                <c:pt idx="9">
                  <c:v>5.4054054054054057E-2</c:v>
                </c:pt>
                <c:pt idx="10">
                  <c:v>0</c:v>
                </c:pt>
                <c:pt idx="11">
                  <c:v>4.7619047619047616E-2</c:v>
                </c:pt>
                <c:pt idx="12">
                  <c:v>1.6666666666666667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40-4750-BA08-5D98DB5CB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35338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383007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15875">
          <a:solidFill>
            <a:srgbClr val="232F3E"/>
          </a:solidFill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Roling Plant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'!$E$5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'Inc &amp; Inj by Process Plant ''23 '!$A$6:$A$18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'Inc &amp; Inj by Process Plant ''23 '!$E$6:$E$18</c:f>
              <c:numCache>
                <c:formatCode>General</c:formatCode>
                <c:ptCount val="13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36</c:v>
                </c:pt>
                <c:pt idx="4">
                  <c:v>36</c:v>
                </c:pt>
                <c:pt idx="5">
                  <c:v>44</c:v>
                </c:pt>
                <c:pt idx="6">
                  <c:v>47</c:v>
                </c:pt>
                <c:pt idx="7">
                  <c:v>58</c:v>
                </c:pt>
                <c:pt idx="8">
                  <c:v>38</c:v>
                </c:pt>
                <c:pt idx="9">
                  <c:v>31</c:v>
                </c:pt>
                <c:pt idx="10">
                  <c:v>46</c:v>
                </c:pt>
                <c:pt idx="11">
                  <c:v>36</c:v>
                </c:pt>
                <c:pt idx="1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25A-AEEC-ABB6B617F3AF}"/>
            </c:ext>
          </c:extLst>
        </c:ser>
        <c:ser>
          <c:idx val="1"/>
          <c:order val="1"/>
          <c:tx>
            <c:strRef>
              <c:f>'Inc &amp; Inj by Process Plant ''23 '!$F$5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'Inc &amp; Inj by Process Plant ''23 '!$A$6:$A$18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'Inc &amp; Inj by Process Plant ''23 '!$F$6:$F$18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2</c:v>
                </c:pt>
                <c:pt idx="1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25A-AEEC-ABB6B617F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652255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'!$G$5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'Inc &amp; Inj by Process Plant ''23 '!$A$6:$A$18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'Inc &amp; Inj by Process Plant ''23 '!$G$6:$G$18</c:f>
              <c:numCache>
                <c:formatCode>0%</c:formatCode>
                <c:ptCount val="13"/>
                <c:pt idx="0">
                  <c:v>0.22222222222222221</c:v>
                </c:pt>
                <c:pt idx="1">
                  <c:v>0.1</c:v>
                </c:pt>
                <c:pt idx="2">
                  <c:v>0.36363636363636365</c:v>
                </c:pt>
                <c:pt idx="3">
                  <c:v>0.1111111111111111</c:v>
                </c:pt>
                <c:pt idx="4">
                  <c:v>0.16666666666666666</c:v>
                </c:pt>
                <c:pt idx="5">
                  <c:v>4.5454545454545456E-2</c:v>
                </c:pt>
                <c:pt idx="6">
                  <c:v>0.10638297872340426</c:v>
                </c:pt>
                <c:pt idx="7">
                  <c:v>8.6206896551724144E-2</c:v>
                </c:pt>
                <c:pt idx="8">
                  <c:v>7.8947368421052627E-2</c:v>
                </c:pt>
                <c:pt idx="9">
                  <c:v>0.12903225806451613</c:v>
                </c:pt>
                <c:pt idx="10">
                  <c:v>0.13043478260869565</c:v>
                </c:pt>
                <c:pt idx="11">
                  <c:v>5.5555555555555552E-2</c:v>
                </c:pt>
                <c:pt idx="12">
                  <c:v>0.23076923076923078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71-425A-AEEC-ABB6B617F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24465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15875">
            <a:solidFill>
              <a:srgbClr val="232F3E"/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652255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15875">
          <a:solidFill>
            <a:srgbClr val="232F3E"/>
          </a:solidFill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Extrusion Plant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 &amp; Inj by Process Plant ''23 '!$H$5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('Inc &amp; Inj by Process Plant ''23 '!$A$6:$A$8,'Inc &amp; Inj by Process Plant ''23 '!$A$10:$A$18)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('Inc &amp; Inj by Process Plant ''23 '!$H$6:$H$8,'Inc &amp; Inj by Process Plant ''23 '!$H$10:$H$18)</c:f>
              <c:numCache>
                <c:formatCode>General</c:formatCode>
                <c:ptCount val="12"/>
                <c:pt idx="0">
                  <c:v>2</c:v>
                </c:pt>
                <c:pt idx="1">
                  <c:v>8</c:v>
                </c:pt>
                <c:pt idx="2">
                  <c:v>13</c:v>
                </c:pt>
                <c:pt idx="3">
                  <c:v>11</c:v>
                </c:pt>
                <c:pt idx="4">
                  <c:v>10</c:v>
                </c:pt>
                <c:pt idx="5">
                  <c:v>15</c:v>
                </c:pt>
                <c:pt idx="6">
                  <c:v>10</c:v>
                </c:pt>
                <c:pt idx="7">
                  <c:v>6</c:v>
                </c:pt>
                <c:pt idx="8">
                  <c:v>18</c:v>
                </c:pt>
                <c:pt idx="9">
                  <c:v>25</c:v>
                </c:pt>
                <c:pt idx="10">
                  <c:v>16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1-41B6-8BB0-CBF840F109F6}"/>
            </c:ext>
          </c:extLst>
        </c:ser>
        <c:ser>
          <c:idx val="1"/>
          <c:order val="1"/>
          <c:tx>
            <c:strRef>
              <c:f>'Inc &amp; Inj by Process Plant ''23 '!$I$5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('Inc &amp; Inj by Process Plant ''23 '!$A$6:$A$8,'Inc &amp; Inj by Process Plant ''23 '!$A$10:$A$18)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('Inc &amp; Inj by Process Plant ''23 '!$I$6:$I$8,'Inc &amp; Inj by Process Plant ''23 '!$I$10:$I$18)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  <c:pt idx="5">
                  <c:v>13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1-41B6-8BB0-CBF840F10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370527"/>
        <c:axId val="1"/>
      </c:barChart>
      <c:lineChart>
        <c:grouping val="standard"/>
        <c:varyColors val="0"/>
        <c:ser>
          <c:idx val="2"/>
          <c:order val="2"/>
          <c:tx>
            <c:strRef>
              <c:f>'Inc &amp; Inj by Process Plant ''23 '!$J$5</c:f>
              <c:strCache>
                <c:ptCount val="1"/>
                <c:pt idx="0">
                  <c:v>Injury/ Incident 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('Inc &amp; Inj by Process Plant ''23 '!$A$6:$A$8,'Inc &amp; Inj by Process Plant ''23 '!$A$10:$A$18)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('Inc &amp; Inj by Process Plant ''23 '!$J$6:$J$8,'Inc &amp; Inj by Process Plant ''23 '!$J$10:$J$18)</c:f>
              <c:numCache>
                <c:formatCode>0%</c:formatCode>
                <c:ptCount val="12"/>
                <c:pt idx="0">
                  <c:v>0.5</c:v>
                </c:pt>
                <c:pt idx="1">
                  <c:v>0.125</c:v>
                </c:pt>
                <c:pt idx="2">
                  <c:v>0.23076923076923078</c:v>
                </c:pt>
                <c:pt idx="3">
                  <c:v>0.45454545454545453</c:v>
                </c:pt>
                <c:pt idx="4">
                  <c:v>0</c:v>
                </c:pt>
                <c:pt idx="5">
                  <c:v>0.8666666666666667</c:v>
                </c:pt>
                <c:pt idx="6">
                  <c:v>0</c:v>
                </c:pt>
                <c:pt idx="7">
                  <c:v>0.33333333333333331</c:v>
                </c:pt>
                <c:pt idx="8">
                  <c:v>0.1111111111111111</c:v>
                </c:pt>
                <c:pt idx="9">
                  <c:v>0.04</c:v>
                </c:pt>
                <c:pt idx="10">
                  <c:v>0.1875</c:v>
                </c:pt>
                <c:pt idx="11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01-41B6-8BB0-CBF840F10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135337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2700000" spcFirstLastPara="1" vertOverflow="ellipsis" vert="horz" wrap="square" anchor="t" anchorCtr="0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15875">
            <a:solidFill>
              <a:srgbClr val="232F3E"/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370527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15875">
          <a:solidFill>
            <a:srgbClr val="232F3E"/>
          </a:solidFill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7915306625999"/>
          <c:y val="0.10989952013574061"/>
          <c:w val="0.89052088288381703"/>
          <c:h val="0.70795673268114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'Fig 8 Inj  per Inc'!$B$25:$B$48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'Fig 8 Inj  per Inc'!$E$25:$E$48</c:f>
              <c:numCache>
                <c:formatCode>0%</c:formatCode>
                <c:ptCount val="24"/>
                <c:pt idx="0">
                  <c:v>0.38970588235294118</c:v>
                </c:pt>
                <c:pt idx="1">
                  <c:v>0.49090909090909091</c:v>
                </c:pt>
                <c:pt idx="2">
                  <c:v>0.375</c:v>
                </c:pt>
                <c:pt idx="3">
                  <c:v>0.22463768115942029</c:v>
                </c:pt>
                <c:pt idx="4">
                  <c:v>0.25294117647058822</c:v>
                </c:pt>
                <c:pt idx="5">
                  <c:v>0.39669421487603307</c:v>
                </c:pt>
                <c:pt idx="6">
                  <c:v>1.2053571428571428</c:v>
                </c:pt>
                <c:pt idx="7">
                  <c:v>0.57831325301204817</c:v>
                </c:pt>
                <c:pt idx="8">
                  <c:v>0.47619047619047616</c:v>
                </c:pt>
                <c:pt idx="9">
                  <c:v>0.22352941176470589</c:v>
                </c:pt>
                <c:pt idx="10">
                  <c:v>0.34951456310679613</c:v>
                </c:pt>
                <c:pt idx="11">
                  <c:v>0.39655172413793105</c:v>
                </c:pt>
                <c:pt idx="12">
                  <c:v>0.27058823529411763</c:v>
                </c:pt>
                <c:pt idx="13">
                  <c:v>0.28037383177570091</c:v>
                </c:pt>
                <c:pt idx="14">
                  <c:v>0.32183908045977011</c:v>
                </c:pt>
                <c:pt idx="15">
                  <c:v>9.2307692307692313E-2</c:v>
                </c:pt>
                <c:pt idx="16">
                  <c:v>4.4198895027624308E-2</c:v>
                </c:pt>
                <c:pt idx="17">
                  <c:v>0.15294117647058825</c:v>
                </c:pt>
                <c:pt idx="18">
                  <c:v>9.036144578313253E-2</c:v>
                </c:pt>
                <c:pt idx="19">
                  <c:v>4.7619047619047616E-2</c:v>
                </c:pt>
                <c:pt idx="20">
                  <c:v>7.1428571428571425E-2</c:v>
                </c:pt>
                <c:pt idx="21">
                  <c:v>6.5656565656565663E-2</c:v>
                </c:pt>
                <c:pt idx="22">
                  <c:v>0.10897435897435898</c:v>
                </c:pt>
                <c:pt idx="23">
                  <c:v>0.29078014184397161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B-4BA4-81C2-D47B42661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10"/>
        <c:axId val="1353367647"/>
        <c:axId val="1"/>
      </c:barChart>
      <c:catAx>
        <c:axId val="135336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367647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2225" cap="flat" cmpd="sng" algn="ctr">
      <a:solidFill>
        <a:srgbClr val="232F3E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9 Inj Summary'!$B$122</c:f>
              <c:strCache>
                <c:ptCount val="1"/>
                <c:pt idx="0">
                  <c:v>2001-2016</c:v>
                </c:pt>
              </c:strCache>
            </c:strRef>
          </c:tx>
          <c:spPr>
            <a:solidFill>
              <a:srgbClr val="EE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9 Inj Summary'!$C$121:$F$121</c:f>
              <c:strCache>
                <c:ptCount val="4"/>
                <c:pt idx="0">
                  <c:v>Avg. Fatal /Yr</c:v>
                </c:pt>
                <c:pt idx="1">
                  <c:v>Avg. Serious / Yr</c:v>
                </c:pt>
                <c:pt idx="2">
                  <c:v>Avg Minor /Yr.</c:v>
                </c:pt>
                <c:pt idx="3">
                  <c:v>Avg Total /Yr.</c:v>
                </c:pt>
              </c:strCache>
            </c:strRef>
          </c:cat>
          <c:val>
            <c:numRef>
              <c:f>'Fig 9 Inj Summary'!$C$122:$F$122</c:f>
              <c:numCache>
                <c:formatCode>0.0</c:formatCode>
                <c:ptCount val="4"/>
                <c:pt idx="0">
                  <c:v>2.19</c:v>
                </c:pt>
                <c:pt idx="1">
                  <c:v>7.2</c:v>
                </c:pt>
                <c:pt idx="2">
                  <c:v>36.880000000000003</c:v>
                </c:pt>
                <c:pt idx="3">
                  <c:v>46.25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8-49F3-AB89-0BF52A9BF2FD}"/>
            </c:ext>
          </c:extLst>
        </c:ser>
        <c:ser>
          <c:idx val="1"/>
          <c:order val="1"/>
          <c:tx>
            <c:strRef>
              <c:f>'Fig 9 Inj Summary'!$B$123</c:f>
              <c:strCache>
                <c:ptCount val="1"/>
                <c:pt idx="0">
                  <c:v>2017-2021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9 Inj Summary'!$C$121:$F$121</c:f>
              <c:strCache>
                <c:ptCount val="4"/>
                <c:pt idx="0">
                  <c:v>Avg. Fatal /Yr</c:v>
                </c:pt>
                <c:pt idx="1">
                  <c:v>Avg. Serious / Yr</c:v>
                </c:pt>
                <c:pt idx="2">
                  <c:v>Avg Minor /Yr.</c:v>
                </c:pt>
                <c:pt idx="3">
                  <c:v>Avg Total /Yr.</c:v>
                </c:pt>
              </c:strCache>
            </c:strRef>
          </c:cat>
          <c:val>
            <c:numRef>
              <c:f>'Fig 9 Inj Summary'!$C$123:$F$123</c:f>
              <c:numCache>
                <c:formatCode>0.0</c:formatCode>
                <c:ptCount val="4"/>
                <c:pt idx="0">
                  <c:v>1.6</c:v>
                </c:pt>
                <c:pt idx="1">
                  <c:v>1.6</c:v>
                </c:pt>
                <c:pt idx="2">
                  <c:v>10</c:v>
                </c:pt>
                <c:pt idx="3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88-49F3-AB89-0BF52A9BF2FD}"/>
            </c:ext>
          </c:extLst>
        </c:ser>
        <c:ser>
          <c:idx val="2"/>
          <c:order val="2"/>
          <c:tx>
            <c:strRef>
              <c:f>'Fig 9 Inj Summary'!$B$124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9 Inj Summary'!$C$121:$F$121</c:f>
              <c:strCache>
                <c:ptCount val="4"/>
                <c:pt idx="0">
                  <c:v>Avg. Fatal /Yr</c:v>
                </c:pt>
                <c:pt idx="1">
                  <c:v>Avg. Serious / Yr</c:v>
                </c:pt>
                <c:pt idx="2">
                  <c:v>Avg Minor /Yr.</c:v>
                </c:pt>
                <c:pt idx="3">
                  <c:v>Avg Total /Yr.</c:v>
                </c:pt>
              </c:strCache>
            </c:strRef>
          </c:cat>
          <c:val>
            <c:numRef>
              <c:f>'Fig 9 Inj Summary'!$C$124:$F$124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31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8-49F3-AB89-0BF52A9BF2FD}"/>
            </c:ext>
          </c:extLst>
        </c:ser>
        <c:ser>
          <c:idx val="3"/>
          <c:order val="3"/>
          <c:tx>
            <c:strRef>
              <c:f>'Fig 9 Inj Summary'!$B$125</c:f>
              <c:strCache>
                <c:ptCount val="1"/>
                <c:pt idx="0">
                  <c:v>% Reduciton ('01-'16 vs '17-'23)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9 Inj Summary'!$C$121:$F$121</c:f>
              <c:strCache>
                <c:ptCount val="4"/>
                <c:pt idx="0">
                  <c:v>Avg. Fatal /Yr</c:v>
                </c:pt>
                <c:pt idx="1">
                  <c:v>Avg. Serious / Yr</c:v>
                </c:pt>
                <c:pt idx="2">
                  <c:v>Avg Minor /Yr.</c:v>
                </c:pt>
                <c:pt idx="3">
                  <c:v>Avg Total /Yr.</c:v>
                </c:pt>
              </c:strCache>
            </c:strRef>
          </c:cat>
          <c:val>
            <c:numRef>
              <c:f>'Fig 9 Inj Summary'!$C$125:$F$125</c:f>
              <c:numCache>
                <c:formatCode>0%</c:formatCode>
                <c:ptCount val="4"/>
                <c:pt idx="0">
                  <c:v>0.26940639269406386</c:v>
                </c:pt>
                <c:pt idx="1">
                  <c:v>0.77777777777777779</c:v>
                </c:pt>
                <c:pt idx="2">
                  <c:v>0.72885032537960959</c:v>
                </c:pt>
                <c:pt idx="3">
                  <c:v>0.71459459459459462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88-49F3-AB89-0BF52A9BF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4502432"/>
        <c:axId val="1174511072"/>
      </c:barChart>
      <c:catAx>
        <c:axId val="11745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511072"/>
        <c:crosses val="autoZero"/>
        <c:auto val="1"/>
        <c:lblAlgn val="ctr"/>
        <c:lblOffset val="100"/>
        <c:noMultiLvlLbl val="0"/>
      </c:catAx>
      <c:valAx>
        <c:axId val="117451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502432"/>
        <c:crosses val="autoZero"/>
        <c:crossBetween val="between"/>
      </c:valAx>
      <c:spPr>
        <a:noFill/>
        <a:ln w="25400">
          <a:solidFill>
            <a:srgbClr val="232F3E"/>
          </a:solidFill>
        </a:ln>
        <a:effectLst/>
      </c:spPr>
    </c:plotArea>
    <c:legend>
      <c:legendPos val="b"/>
      <c:layout>
        <c:manualLayout>
          <c:xMode val="edge"/>
          <c:yMode val="edge"/>
          <c:x val="9.2918284099604648E-2"/>
          <c:y val="7.5570899576305126E-2"/>
          <c:w val="0.40454080823390492"/>
          <c:h val="0.53225265869790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6373357267949E-2"/>
          <c:y val="1.828289073080781E-2"/>
          <c:w val="0.89881783819990113"/>
          <c:h val="0.732994693987653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Sheet1!$AC$83</c:f>
              <c:strCache>
                <c:ptCount val="1"/>
                <c:pt idx="0">
                  <c:v>Melting Injuries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Sheet1!$AB$84:$AB$117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numCache>
            </c:numRef>
          </c:xVal>
          <c:yVal>
            <c:numRef>
              <c:f>Sheet1!$AC$84:$AC$117</c:f>
              <c:numCache>
                <c:formatCode>General</c:formatCode>
                <c:ptCount val="34"/>
                <c:pt idx="0">
                  <c:v>20</c:v>
                </c:pt>
                <c:pt idx="1">
                  <c:v>6</c:v>
                </c:pt>
                <c:pt idx="2">
                  <c:v>8</c:v>
                </c:pt>
                <c:pt idx="3">
                  <c:v>24</c:v>
                </c:pt>
                <c:pt idx="4">
                  <c:v>25</c:v>
                </c:pt>
                <c:pt idx="5">
                  <c:v>6</c:v>
                </c:pt>
                <c:pt idx="6">
                  <c:v>6</c:v>
                </c:pt>
                <c:pt idx="7">
                  <c:v>21</c:v>
                </c:pt>
                <c:pt idx="8">
                  <c:v>1</c:v>
                </c:pt>
                <c:pt idx="9">
                  <c:v>12</c:v>
                </c:pt>
                <c:pt idx="10">
                  <c:v>4</c:v>
                </c:pt>
                <c:pt idx="11">
                  <c:v>8</c:v>
                </c:pt>
                <c:pt idx="12">
                  <c:v>10</c:v>
                </c:pt>
                <c:pt idx="13">
                  <c:v>6</c:v>
                </c:pt>
                <c:pt idx="14">
                  <c:v>14</c:v>
                </c:pt>
                <c:pt idx="15">
                  <c:v>6</c:v>
                </c:pt>
                <c:pt idx="16">
                  <c:v>8</c:v>
                </c:pt>
                <c:pt idx="17">
                  <c:v>91</c:v>
                </c:pt>
                <c:pt idx="18">
                  <c:v>10</c:v>
                </c:pt>
                <c:pt idx="19">
                  <c:v>3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37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C1-4C55-8A06-AEB5EDBFB3E3}"/>
            </c:ext>
          </c:extLst>
        </c:ser>
        <c:ser>
          <c:idx val="1"/>
          <c:order val="1"/>
          <c:tx>
            <c:strRef>
              <c:f>Sheet1!$AD$83</c:f>
              <c:strCache>
                <c:ptCount val="1"/>
                <c:pt idx="0">
                  <c:v>Melting Incidents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Sheet1!$AB$84:$AB$117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numCache>
            </c:numRef>
          </c:xVal>
          <c:yVal>
            <c:numRef>
              <c:f>Sheet1!$AD$84:$AD$117</c:f>
              <c:numCache>
                <c:formatCode>General</c:formatCode>
                <c:ptCount val="34"/>
                <c:pt idx="0">
                  <c:v>54</c:v>
                </c:pt>
                <c:pt idx="1">
                  <c:v>35</c:v>
                </c:pt>
                <c:pt idx="2">
                  <c:v>38</c:v>
                </c:pt>
                <c:pt idx="3">
                  <c:v>67</c:v>
                </c:pt>
                <c:pt idx="4">
                  <c:v>42</c:v>
                </c:pt>
                <c:pt idx="5">
                  <c:v>42</c:v>
                </c:pt>
                <c:pt idx="6">
                  <c:v>25</c:v>
                </c:pt>
                <c:pt idx="7">
                  <c:v>27</c:v>
                </c:pt>
                <c:pt idx="8">
                  <c:v>29</c:v>
                </c:pt>
                <c:pt idx="9">
                  <c:v>22</c:v>
                </c:pt>
                <c:pt idx="10">
                  <c:v>56</c:v>
                </c:pt>
                <c:pt idx="11">
                  <c:v>45</c:v>
                </c:pt>
                <c:pt idx="12">
                  <c:v>42</c:v>
                </c:pt>
                <c:pt idx="13">
                  <c:v>35</c:v>
                </c:pt>
                <c:pt idx="14">
                  <c:v>40</c:v>
                </c:pt>
                <c:pt idx="15">
                  <c:v>39</c:v>
                </c:pt>
                <c:pt idx="16">
                  <c:v>31</c:v>
                </c:pt>
                <c:pt idx="17">
                  <c:v>27</c:v>
                </c:pt>
                <c:pt idx="18">
                  <c:v>27</c:v>
                </c:pt>
                <c:pt idx="19">
                  <c:v>14</c:v>
                </c:pt>
                <c:pt idx="20">
                  <c:v>20</c:v>
                </c:pt>
                <c:pt idx="21">
                  <c:v>14</c:v>
                </c:pt>
                <c:pt idx="22">
                  <c:v>27</c:v>
                </c:pt>
                <c:pt idx="23">
                  <c:v>31</c:v>
                </c:pt>
                <c:pt idx="24">
                  <c:v>51</c:v>
                </c:pt>
                <c:pt idx="25">
                  <c:v>39</c:v>
                </c:pt>
                <c:pt idx="26">
                  <c:v>68</c:v>
                </c:pt>
                <c:pt idx="27">
                  <c:v>46</c:v>
                </c:pt>
                <c:pt idx="28">
                  <c:v>65</c:v>
                </c:pt>
                <c:pt idx="29">
                  <c:v>55</c:v>
                </c:pt>
                <c:pt idx="30">
                  <c:v>55</c:v>
                </c:pt>
                <c:pt idx="31">
                  <c:v>74</c:v>
                </c:pt>
                <c:pt idx="32">
                  <c:v>42</c:v>
                </c:pt>
                <c:pt idx="33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C1-4C55-8A06-AEB5EDBFB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471432"/>
        <c:axId val="604476680"/>
      </c:scatterChart>
      <c:valAx>
        <c:axId val="604471432"/>
        <c:scaling>
          <c:orientation val="minMax"/>
          <c:max val="2024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76680"/>
        <c:crosses val="autoZero"/>
        <c:crossBetween val="midCat"/>
        <c:majorUnit val="4"/>
      </c:valAx>
      <c:valAx>
        <c:axId val="60447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471432"/>
        <c:crosses val="autoZero"/>
        <c:crossBetween val="midCat"/>
      </c:valAx>
      <c:spPr>
        <a:noFill/>
        <a:ln w="15875">
          <a:solidFill>
            <a:srgbClr val="232F3E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3596072140729626E-2"/>
          <c:y val="2.6721164873712323E-2"/>
          <c:w val="0.26624444213030896"/>
          <c:h val="0.159622592945104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17394416607019E-2"/>
          <c:y val="3.0076354983251577E-2"/>
          <c:w val="0.87122462817147861"/>
          <c:h val="0.794574679219717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Sheet1!$AC$122</c:f>
              <c:strCache>
                <c:ptCount val="1"/>
                <c:pt idx="0">
                  <c:v>Melting Injuries / Incident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>
                <a:solidFill>
                  <a:srgbClr val="0070C0"/>
                </a:soli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3645478702935853E-4"/>
                  <c:y val="-0.132747547252570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Sheet1!$AB$123:$AB$156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numCache>
            </c:numRef>
          </c:xVal>
          <c:yVal>
            <c:numRef>
              <c:f>Sheet1!$AC$123:$AC$156</c:f>
              <c:numCache>
                <c:formatCode>General</c:formatCode>
                <c:ptCount val="34"/>
                <c:pt idx="0">
                  <c:v>0.37037037037037035</c:v>
                </c:pt>
                <c:pt idx="1">
                  <c:v>0.17142857142857143</c:v>
                </c:pt>
                <c:pt idx="2">
                  <c:v>0.21052631578947367</c:v>
                </c:pt>
                <c:pt idx="3">
                  <c:v>0.35820895522388058</c:v>
                </c:pt>
                <c:pt idx="4">
                  <c:v>0.59523809523809523</c:v>
                </c:pt>
                <c:pt idx="5">
                  <c:v>0.14285714285714285</c:v>
                </c:pt>
                <c:pt idx="6">
                  <c:v>0.24</c:v>
                </c:pt>
                <c:pt idx="7">
                  <c:v>0.77777777777777779</c:v>
                </c:pt>
                <c:pt idx="8">
                  <c:v>3.4482758620689655E-2</c:v>
                </c:pt>
                <c:pt idx="9">
                  <c:v>0.54545454545454541</c:v>
                </c:pt>
                <c:pt idx="10">
                  <c:v>7.1428571428571425E-2</c:v>
                </c:pt>
                <c:pt idx="11">
                  <c:v>0.17777777777777778</c:v>
                </c:pt>
                <c:pt idx="12">
                  <c:v>0.23809523809523808</c:v>
                </c:pt>
                <c:pt idx="13">
                  <c:v>0.17142857142857143</c:v>
                </c:pt>
                <c:pt idx="14">
                  <c:v>0.35</c:v>
                </c:pt>
                <c:pt idx="15">
                  <c:v>0.15384615384615385</c:v>
                </c:pt>
                <c:pt idx="16">
                  <c:v>0.25806451612903225</c:v>
                </c:pt>
                <c:pt idx="17">
                  <c:v>3.3703703703703702</c:v>
                </c:pt>
                <c:pt idx="18">
                  <c:v>0.37037037037037035</c:v>
                </c:pt>
                <c:pt idx="19">
                  <c:v>0.21428571428571427</c:v>
                </c:pt>
                <c:pt idx="20">
                  <c:v>0.05</c:v>
                </c:pt>
                <c:pt idx="21">
                  <c:v>0</c:v>
                </c:pt>
                <c:pt idx="22">
                  <c:v>3.7037037037037035E-2</c:v>
                </c:pt>
                <c:pt idx="23">
                  <c:v>3.2258064516129031E-2</c:v>
                </c:pt>
                <c:pt idx="24">
                  <c:v>0.72549019607843135</c:v>
                </c:pt>
                <c:pt idx="25">
                  <c:v>0</c:v>
                </c:pt>
                <c:pt idx="26">
                  <c:v>2.9411764705882353E-2</c:v>
                </c:pt>
                <c:pt idx="27">
                  <c:v>2.1739130434782608E-2</c:v>
                </c:pt>
                <c:pt idx="28">
                  <c:v>1.5873015873015872E-2</c:v>
                </c:pt>
                <c:pt idx="29">
                  <c:v>1.8181818181818181E-2</c:v>
                </c:pt>
                <c:pt idx="30">
                  <c:v>0</c:v>
                </c:pt>
                <c:pt idx="31">
                  <c:v>0</c:v>
                </c:pt>
                <c:pt idx="32">
                  <c:v>2.3809523809523808E-2</c:v>
                </c:pt>
                <c:pt idx="3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36-4D77-9291-57591FC4F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57512"/>
        <c:axId val="723661776"/>
      </c:scatterChart>
      <c:valAx>
        <c:axId val="723657512"/>
        <c:scaling>
          <c:orientation val="minMax"/>
          <c:max val="2024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61776"/>
        <c:crosses val="autoZero"/>
        <c:crossBetween val="midCat"/>
        <c:majorUnit val="4"/>
      </c:valAx>
      <c:valAx>
        <c:axId val="723661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7512"/>
        <c:crosses val="autoZero"/>
        <c:crossBetween val="midCat"/>
      </c:valAx>
      <c:spPr>
        <a:solidFill>
          <a:schemeClr val="bg1"/>
        </a:solidFill>
        <a:ln w="15875">
          <a:solidFill>
            <a:srgbClr val="232F3E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37158684675862E-2"/>
          <c:y val="4.9244687889264095E-2"/>
          <c:w val="0.89612907455881541"/>
          <c:h val="0.7104648029371534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Sheet1!$AW$83</c:f>
              <c:strCache>
                <c:ptCount val="1"/>
                <c:pt idx="0">
                  <c:v>Casting Injuries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Sheet1!$AV$84:$AV$117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numCache>
            </c:numRef>
          </c:xVal>
          <c:yVal>
            <c:numRef>
              <c:f>Sheet1!$AW$84:$AW$117</c:f>
              <c:numCache>
                <c:formatCode>General</c:formatCode>
                <c:ptCount val="34"/>
                <c:pt idx="0">
                  <c:v>20</c:v>
                </c:pt>
                <c:pt idx="1">
                  <c:v>15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12</c:v>
                </c:pt>
                <c:pt idx="6">
                  <c:v>9</c:v>
                </c:pt>
                <c:pt idx="7">
                  <c:v>16</c:v>
                </c:pt>
                <c:pt idx="8">
                  <c:v>27</c:v>
                </c:pt>
                <c:pt idx="9">
                  <c:v>18</c:v>
                </c:pt>
                <c:pt idx="10">
                  <c:v>20</c:v>
                </c:pt>
                <c:pt idx="11">
                  <c:v>19</c:v>
                </c:pt>
                <c:pt idx="12">
                  <c:v>17</c:v>
                </c:pt>
                <c:pt idx="13">
                  <c:v>10</c:v>
                </c:pt>
                <c:pt idx="14">
                  <c:v>6</c:v>
                </c:pt>
                <c:pt idx="15">
                  <c:v>8</c:v>
                </c:pt>
                <c:pt idx="16">
                  <c:v>15</c:v>
                </c:pt>
                <c:pt idx="17">
                  <c:v>20</c:v>
                </c:pt>
                <c:pt idx="18">
                  <c:v>13</c:v>
                </c:pt>
                <c:pt idx="19">
                  <c:v>15</c:v>
                </c:pt>
                <c:pt idx="20">
                  <c:v>6</c:v>
                </c:pt>
                <c:pt idx="21">
                  <c:v>4</c:v>
                </c:pt>
                <c:pt idx="22">
                  <c:v>0</c:v>
                </c:pt>
                <c:pt idx="23">
                  <c:v>6</c:v>
                </c:pt>
                <c:pt idx="24">
                  <c:v>2</c:v>
                </c:pt>
                <c:pt idx="25">
                  <c:v>14</c:v>
                </c:pt>
                <c:pt idx="26">
                  <c:v>1</c:v>
                </c:pt>
                <c:pt idx="27">
                  <c:v>16</c:v>
                </c:pt>
                <c:pt idx="28">
                  <c:v>8</c:v>
                </c:pt>
                <c:pt idx="29">
                  <c:v>3</c:v>
                </c:pt>
                <c:pt idx="30">
                  <c:v>8</c:v>
                </c:pt>
                <c:pt idx="31">
                  <c:v>10</c:v>
                </c:pt>
                <c:pt idx="32">
                  <c:v>5</c:v>
                </c:pt>
                <c:pt idx="33">
                  <c:v>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36-4BD5-8D0F-768FAA589BA5}"/>
            </c:ext>
          </c:extLst>
        </c:ser>
        <c:ser>
          <c:idx val="1"/>
          <c:order val="1"/>
          <c:tx>
            <c:strRef>
              <c:f>Sheet1!$AX$83</c:f>
              <c:strCache>
                <c:ptCount val="1"/>
                <c:pt idx="0">
                  <c:v>Casting Incidents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Sheet1!$AV$84:$AV$117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numCache>
            </c:numRef>
          </c:xVal>
          <c:yVal>
            <c:numRef>
              <c:f>Sheet1!$AX$84:$AX$117</c:f>
              <c:numCache>
                <c:formatCode>General</c:formatCode>
                <c:ptCount val="34"/>
                <c:pt idx="0">
                  <c:v>55</c:v>
                </c:pt>
                <c:pt idx="1">
                  <c:v>28</c:v>
                </c:pt>
                <c:pt idx="2">
                  <c:v>29</c:v>
                </c:pt>
                <c:pt idx="3">
                  <c:v>19</c:v>
                </c:pt>
                <c:pt idx="4">
                  <c:v>22</c:v>
                </c:pt>
                <c:pt idx="5">
                  <c:v>29</c:v>
                </c:pt>
                <c:pt idx="6">
                  <c:v>21</c:v>
                </c:pt>
                <c:pt idx="7">
                  <c:v>17</c:v>
                </c:pt>
                <c:pt idx="8">
                  <c:v>19</c:v>
                </c:pt>
                <c:pt idx="9">
                  <c:v>22</c:v>
                </c:pt>
                <c:pt idx="10">
                  <c:v>44</c:v>
                </c:pt>
                <c:pt idx="11">
                  <c:v>30</c:v>
                </c:pt>
                <c:pt idx="12">
                  <c:v>38</c:v>
                </c:pt>
                <c:pt idx="13">
                  <c:v>57</c:v>
                </c:pt>
                <c:pt idx="14">
                  <c:v>44</c:v>
                </c:pt>
                <c:pt idx="15">
                  <c:v>58</c:v>
                </c:pt>
                <c:pt idx="16">
                  <c:v>36</c:v>
                </c:pt>
                <c:pt idx="17">
                  <c:v>45</c:v>
                </c:pt>
                <c:pt idx="18">
                  <c:v>23</c:v>
                </c:pt>
                <c:pt idx="19">
                  <c:v>20</c:v>
                </c:pt>
                <c:pt idx="20">
                  <c:v>30</c:v>
                </c:pt>
                <c:pt idx="21">
                  <c:v>24</c:v>
                </c:pt>
                <c:pt idx="22">
                  <c:v>32</c:v>
                </c:pt>
                <c:pt idx="23">
                  <c:v>31</c:v>
                </c:pt>
                <c:pt idx="24">
                  <c:v>76</c:v>
                </c:pt>
                <c:pt idx="25">
                  <c:v>116</c:v>
                </c:pt>
                <c:pt idx="26">
                  <c:v>75</c:v>
                </c:pt>
                <c:pt idx="27">
                  <c:v>71</c:v>
                </c:pt>
                <c:pt idx="28">
                  <c:v>62</c:v>
                </c:pt>
                <c:pt idx="29">
                  <c:v>66</c:v>
                </c:pt>
                <c:pt idx="30">
                  <c:v>59</c:v>
                </c:pt>
                <c:pt idx="31">
                  <c:v>93</c:v>
                </c:pt>
                <c:pt idx="32">
                  <c:v>63</c:v>
                </c:pt>
                <c:pt idx="33">
                  <c:v>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36-4BD5-8D0F-768FAA589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909760"/>
        <c:axId val="712910088"/>
      </c:scatterChart>
      <c:valAx>
        <c:axId val="712909760"/>
        <c:scaling>
          <c:orientation val="minMax"/>
          <c:max val="2024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10088"/>
        <c:crosses val="autoZero"/>
        <c:crossBetween val="midCat"/>
        <c:majorUnit val="4"/>
      </c:valAx>
      <c:valAx>
        <c:axId val="71291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09760"/>
        <c:crosses val="autoZero"/>
        <c:crossBetween val="midCat"/>
      </c:valAx>
      <c:spPr>
        <a:noFill/>
        <a:ln w="15875">
          <a:solidFill>
            <a:srgbClr val="232F3E"/>
          </a:solidFill>
        </a:ln>
        <a:effectLst/>
      </c:spPr>
    </c:plotArea>
    <c:legend>
      <c:legendPos val="b"/>
      <c:layout>
        <c:manualLayout>
          <c:xMode val="edge"/>
          <c:yMode val="edge"/>
          <c:x val="6.1105215480648831E-2"/>
          <c:y val="5.3535519407329986E-2"/>
          <c:w val="0.28838016440838299"/>
          <c:h val="0.16714531473318087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5875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Sheet1!$AW$122</c:f>
              <c:strCache>
                <c:ptCount val="1"/>
                <c:pt idx="0">
                  <c:v>Casting Injuries /  Incident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trendline>
            <c:spPr>
              <a:ln w="31750" cap="rnd">
                <a:solidFill>
                  <a:srgbClr val="0070C0"/>
                </a:soli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4.6005386501568761E-2"/>
                  <c:y val="-0.1625246692493238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Sheet1!$AV$123:$AV$156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numCache>
            </c:numRef>
          </c:xVal>
          <c:yVal>
            <c:numRef>
              <c:f>Sheet1!$AW$123:$AW$156</c:f>
              <c:numCache>
                <c:formatCode>General</c:formatCode>
                <c:ptCount val="34"/>
                <c:pt idx="0">
                  <c:v>0.36363636363636365</c:v>
                </c:pt>
                <c:pt idx="1">
                  <c:v>0.5357142857142857</c:v>
                </c:pt>
                <c:pt idx="2">
                  <c:v>0.13793103448275862</c:v>
                </c:pt>
                <c:pt idx="3">
                  <c:v>0.36842105263157893</c:v>
                </c:pt>
                <c:pt idx="4">
                  <c:v>0.40909090909090912</c:v>
                </c:pt>
                <c:pt idx="5">
                  <c:v>0.41379310344827586</c:v>
                </c:pt>
                <c:pt idx="6">
                  <c:v>0.42857142857142855</c:v>
                </c:pt>
                <c:pt idx="7">
                  <c:v>0.94117647058823528</c:v>
                </c:pt>
                <c:pt idx="8">
                  <c:v>1.4210526315789473</c:v>
                </c:pt>
                <c:pt idx="9">
                  <c:v>0.81818181818181823</c:v>
                </c:pt>
                <c:pt idx="10">
                  <c:v>0.45454545454545453</c:v>
                </c:pt>
                <c:pt idx="11">
                  <c:v>0.6333333333333333</c:v>
                </c:pt>
                <c:pt idx="12">
                  <c:v>0.44736842105263158</c:v>
                </c:pt>
                <c:pt idx="13">
                  <c:v>0.17543859649122806</c:v>
                </c:pt>
                <c:pt idx="14">
                  <c:v>0.13636363636363635</c:v>
                </c:pt>
                <c:pt idx="15">
                  <c:v>0.13793103448275862</c:v>
                </c:pt>
                <c:pt idx="16">
                  <c:v>0.41666666666666669</c:v>
                </c:pt>
                <c:pt idx="17">
                  <c:v>0.44444444444444442</c:v>
                </c:pt>
                <c:pt idx="18">
                  <c:v>0.56521739130434778</c:v>
                </c:pt>
                <c:pt idx="19">
                  <c:v>0.75</c:v>
                </c:pt>
                <c:pt idx="20">
                  <c:v>0.2</c:v>
                </c:pt>
                <c:pt idx="21">
                  <c:v>0.16666666666666666</c:v>
                </c:pt>
                <c:pt idx="22">
                  <c:v>0</c:v>
                </c:pt>
                <c:pt idx="23">
                  <c:v>0.19354838709677419</c:v>
                </c:pt>
                <c:pt idx="24">
                  <c:v>2.6315789473684209E-2</c:v>
                </c:pt>
                <c:pt idx="25">
                  <c:v>0.1206896551724138</c:v>
                </c:pt>
                <c:pt idx="26">
                  <c:v>1.3333333333333334E-2</c:v>
                </c:pt>
                <c:pt idx="27">
                  <c:v>0.22535211267605634</c:v>
                </c:pt>
                <c:pt idx="28">
                  <c:v>0.13114754098360656</c:v>
                </c:pt>
                <c:pt idx="29" formatCode="0.000">
                  <c:v>4.7619047619047616E-2</c:v>
                </c:pt>
                <c:pt idx="30" formatCode="0.000">
                  <c:v>0.13559322033898305</c:v>
                </c:pt>
                <c:pt idx="31">
                  <c:v>0.108</c:v>
                </c:pt>
                <c:pt idx="32">
                  <c:v>7.9365079365079361E-2</c:v>
                </c:pt>
                <c:pt idx="33">
                  <c:v>0.43661971830985913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33-4784-BCED-C5102E25E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52264"/>
        <c:axId val="723657184"/>
      </c:scatterChart>
      <c:valAx>
        <c:axId val="723652264"/>
        <c:scaling>
          <c:orientation val="minMax"/>
          <c:max val="2024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7184"/>
        <c:crosses val="autoZero"/>
        <c:crossBetween val="midCat"/>
        <c:majorUnit val="4"/>
      </c:valAx>
      <c:valAx>
        <c:axId val="72365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52264"/>
        <c:crosses val="autoZero"/>
        <c:crossBetween val="midCat"/>
      </c:valAx>
      <c:spPr>
        <a:solidFill>
          <a:schemeClr val="bg1"/>
        </a:solidFill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78215771510943E-2"/>
          <c:y val="0.10981361249655638"/>
          <c:w val="0.91293843735680713"/>
          <c:h val="0.764897388723937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Sheet1!$H$83</c:f>
              <c:strCache>
                <c:ptCount val="1"/>
                <c:pt idx="0">
                  <c:v>Transfer Injuries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Sheet1!$G$84:$G$118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numCache>
            </c:numRef>
          </c:xVal>
          <c:yVal>
            <c:numRef>
              <c:f>Sheet1!$H$84:$H$118</c:f>
              <c:numCache>
                <c:formatCode>General</c:formatCode>
                <c:ptCount val="35"/>
                <c:pt idx="0">
                  <c:v>3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13</c:v>
                </c:pt>
                <c:pt idx="6">
                  <c:v>13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12</c:v>
                </c:pt>
                <c:pt idx="11">
                  <c:v>17</c:v>
                </c:pt>
                <c:pt idx="12">
                  <c:v>34</c:v>
                </c:pt>
                <c:pt idx="13">
                  <c:v>22</c:v>
                </c:pt>
                <c:pt idx="14">
                  <c:v>4</c:v>
                </c:pt>
                <c:pt idx="15">
                  <c:v>18</c:v>
                </c:pt>
                <c:pt idx="16">
                  <c:v>13</c:v>
                </c:pt>
                <c:pt idx="17">
                  <c:v>10</c:v>
                </c:pt>
                <c:pt idx="18">
                  <c:v>16</c:v>
                </c:pt>
                <c:pt idx="19">
                  <c:v>8</c:v>
                </c:pt>
                <c:pt idx="20">
                  <c:v>2</c:v>
                </c:pt>
                <c:pt idx="21">
                  <c:v>2</c:v>
                </c:pt>
                <c:pt idx="22">
                  <c:v>0</c:v>
                </c:pt>
                <c:pt idx="23">
                  <c:v>7</c:v>
                </c:pt>
                <c:pt idx="24">
                  <c:v>3</c:v>
                </c:pt>
                <c:pt idx="25">
                  <c:v>0</c:v>
                </c:pt>
                <c:pt idx="26">
                  <c:v>3</c:v>
                </c:pt>
                <c:pt idx="27">
                  <c:v>8</c:v>
                </c:pt>
                <c:pt idx="28">
                  <c:v>4</c:v>
                </c:pt>
                <c:pt idx="29">
                  <c:v>3</c:v>
                </c:pt>
                <c:pt idx="30">
                  <c:v>2</c:v>
                </c:pt>
                <c:pt idx="31">
                  <c:v>3</c:v>
                </c:pt>
                <c:pt idx="32">
                  <c:v>10</c:v>
                </c:pt>
                <c:pt idx="33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6F-43D6-8CC9-F3753C52F536}"/>
            </c:ext>
          </c:extLst>
        </c:ser>
        <c:ser>
          <c:idx val="1"/>
          <c:order val="1"/>
          <c:tx>
            <c:strRef>
              <c:f>Sheet1!$I$83</c:f>
              <c:strCache>
                <c:ptCount val="1"/>
                <c:pt idx="0">
                  <c:v>Transfer Incidents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Sheet1!$G$84:$G$118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numCache>
            </c:numRef>
          </c:xVal>
          <c:yVal>
            <c:numRef>
              <c:f>Sheet1!$I$84:$I$117</c:f>
              <c:numCache>
                <c:formatCode>General</c:formatCode>
                <c:ptCount val="34"/>
                <c:pt idx="0">
                  <c:v>13</c:v>
                </c:pt>
                <c:pt idx="1">
                  <c:v>8</c:v>
                </c:pt>
                <c:pt idx="2">
                  <c:v>11</c:v>
                </c:pt>
                <c:pt idx="3">
                  <c:v>16</c:v>
                </c:pt>
                <c:pt idx="4">
                  <c:v>8</c:v>
                </c:pt>
                <c:pt idx="5">
                  <c:v>15</c:v>
                </c:pt>
                <c:pt idx="6">
                  <c:v>14</c:v>
                </c:pt>
                <c:pt idx="7">
                  <c:v>17</c:v>
                </c:pt>
                <c:pt idx="8">
                  <c:v>11</c:v>
                </c:pt>
                <c:pt idx="9">
                  <c:v>18</c:v>
                </c:pt>
                <c:pt idx="10">
                  <c:v>36</c:v>
                </c:pt>
                <c:pt idx="11">
                  <c:v>45</c:v>
                </c:pt>
                <c:pt idx="12">
                  <c:v>60</c:v>
                </c:pt>
                <c:pt idx="13">
                  <c:v>48</c:v>
                </c:pt>
                <c:pt idx="14">
                  <c:v>34</c:v>
                </c:pt>
                <c:pt idx="15">
                  <c:v>50</c:v>
                </c:pt>
                <c:pt idx="16">
                  <c:v>36</c:v>
                </c:pt>
                <c:pt idx="17">
                  <c:v>23</c:v>
                </c:pt>
                <c:pt idx="18">
                  <c:v>20</c:v>
                </c:pt>
                <c:pt idx="19">
                  <c:v>18</c:v>
                </c:pt>
                <c:pt idx="20">
                  <c:v>20</c:v>
                </c:pt>
                <c:pt idx="21">
                  <c:v>3</c:v>
                </c:pt>
                <c:pt idx="22">
                  <c:v>5</c:v>
                </c:pt>
                <c:pt idx="23">
                  <c:v>27</c:v>
                </c:pt>
                <c:pt idx="24">
                  <c:v>20</c:v>
                </c:pt>
                <c:pt idx="25">
                  <c:v>18</c:v>
                </c:pt>
                <c:pt idx="26">
                  <c:v>23</c:v>
                </c:pt>
                <c:pt idx="27">
                  <c:v>40</c:v>
                </c:pt>
                <c:pt idx="28">
                  <c:v>23</c:v>
                </c:pt>
                <c:pt idx="29">
                  <c:v>19</c:v>
                </c:pt>
                <c:pt idx="30">
                  <c:v>22</c:v>
                </c:pt>
                <c:pt idx="31">
                  <c:v>21</c:v>
                </c:pt>
                <c:pt idx="32">
                  <c:v>42</c:v>
                </c:pt>
                <c:pt idx="33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6F-43D6-8CC9-F3753C52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890504"/>
        <c:axId val="723888208"/>
      </c:scatterChart>
      <c:valAx>
        <c:axId val="723890504"/>
        <c:scaling>
          <c:orientation val="minMax"/>
          <c:max val="2024"/>
          <c:min val="199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888208"/>
        <c:crosses val="autoZero"/>
        <c:crossBetween val="midCat"/>
        <c:majorUnit val="4"/>
      </c:valAx>
      <c:valAx>
        <c:axId val="72388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890504"/>
        <c:crosses val="autoZero"/>
        <c:crossBetween val="midCat"/>
      </c:valAx>
      <c:spPr>
        <a:noFill/>
        <a:ln w="25400">
          <a:solidFill>
            <a:srgbClr val="232F3E"/>
          </a:solidFill>
        </a:ln>
        <a:effectLst/>
      </c:spPr>
    </c:plotArea>
    <c:legend>
      <c:legendPos val="b"/>
      <c:layout>
        <c:manualLayout>
          <c:xMode val="edge"/>
          <c:yMode val="edge"/>
          <c:x val="5.1468912874554573E-2"/>
          <c:y val="0.10876452617916341"/>
          <c:w val="0.26797980245230774"/>
          <c:h val="0.23216253941030762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04991205407117E-2"/>
          <c:y val="1.5356652784660562E-2"/>
          <c:w val="0.90442245863862791"/>
          <c:h val="0.831438748078904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Sheet1!$H$122</c:f>
              <c:strCache>
                <c:ptCount val="1"/>
                <c:pt idx="0">
                  <c:v>Transfer Injuries / Incident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70C0"/>
              </a:solidFill>
              <a:ln w="38100">
                <a:solidFill>
                  <a:schemeClr val="tx1"/>
                </a:solidFill>
              </a:ln>
              <a:effectLst/>
            </c:spPr>
          </c:marker>
          <c:trendline>
            <c:spPr>
              <a:ln w="31750" cap="rnd">
                <a:solidFill>
                  <a:srgbClr val="0070C0"/>
                </a:solidFill>
                <a:prstDash val="sys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4.6469897098763958E-2"/>
                  <c:y val="-0.1569455079582942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Sheet1!$G$123:$G$156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numCache>
            </c:numRef>
          </c:xVal>
          <c:yVal>
            <c:numRef>
              <c:f>Sheet1!$H$123:$H$156</c:f>
              <c:numCache>
                <c:formatCode>General</c:formatCode>
                <c:ptCount val="34"/>
                <c:pt idx="0">
                  <c:v>0.23076923076923078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0.375</c:v>
                </c:pt>
                <c:pt idx="5">
                  <c:v>0.8666666666666667</c:v>
                </c:pt>
                <c:pt idx="6">
                  <c:v>0.9285714285714286</c:v>
                </c:pt>
                <c:pt idx="7">
                  <c:v>0.23529411764705882</c:v>
                </c:pt>
                <c:pt idx="8">
                  <c:v>0.54545454545454541</c:v>
                </c:pt>
                <c:pt idx="9">
                  <c:v>0.5</c:v>
                </c:pt>
                <c:pt idx="10">
                  <c:v>0.33333333333333331</c:v>
                </c:pt>
                <c:pt idx="11">
                  <c:v>0.37777777777777777</c:v>
                </c:pt>
                <c:pt idx="12">
                  <c:v>0.56666666666666665</c:v>
                </c:pt>
                <c:pt idx="13">
                  <c:v>0.45833333333333331</c:v>
                </c:pt>
                <c:pt idx="14">
                  <c:v>0.11764705882352941</c:v>
                </c:pt>
                <c:pt idx="15">
                  <c:v>0.36</c:v>
                </c:pt>
                <c:pt idx="16">
                  <c:v>0.3611111111111111</c:v>
                </c:pt>
                <c:pt idx="17">
                  <c:v>0.43478260869565216</c:v>
                </c:pt>
                <c:pt idx="18">
                  <c:v>0.8</c:v>
                </c:pt>
                <c:pt idx="19">
                  <c:v>0.44444444444444442</c:v>
                </c:pt>
                <c:pt idx="20">
                  <c:v>0.1</c:v>
                </c:pt>
                <c:pt idx="21">
                  <c:v>0.66666666666666663</c:v>
                </c:pt>
                <c:pt idx="22">
                  <c:v>0</c:v>
                </c:pt>
                <c:pt idx="23">
                  <c:v>0.25925925925925924</c:v>
                </c:pt>
                <c:pt idx="24">
                  <c:v>0.15</c:v>
                </c:pt>
                <c:pt idx="25">
                  <c:v>0</c:v>
                </c:pt>
                <c:pt idx="26">
                  <c:v>0.13043478260869565</c:v>
                </c:pt>
                <c:pt idx="27">
                  <c:v>0.2</c:v>
                </c:pt>
                <c:pt idx="28">
                  <c:v>0.17391304347826086</c:v>
                </c:pt>
                <c:pt idx="29" formatCode="0.000">
                  <c:v>0.15789473684210525</c:v>
                </c:pt>
                <c:pt idx="30">
                  <c:v>9.0909090909090912E-2</c:v>
                </c:pt>
                <c:pt idx="31">
                  <c:v>0.14285714285714285</c:v>
                </c:pt>
                <c:pt idx="32">
                  <c:v>0.23809523809523808</c:v>
                </c:pt>
                <c:pt idx="33">
                  <c:v>0.125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4E-49DA-B6DD-7D339F408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493040"/>
        <c:axId val="359484512"/>
      </c:scatterChart>
      <c:valAx>
        <c:axId val="359493040"/>
        <c:scaling>
          <c:orientation val="minMax"/>
          <c:max val="2024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84512"/>
        <c:crosses val="autoZero"/>
        <c:crossBetween val="midCat"/>
        <c:majorUnit val="4"/>
      </c:valAx>
      <c:valAx>
        <c:axId val="359484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232F3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93040"/>
        <c:crosses val="autoZero"/>
        <c:crossBetween val="midCat"/>
      </c:valAx>
      <c:spPr>
        <a:solidFill>
          <a:schemeClr val="bg1"/>
        </a:solidFill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158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0.67244</cdr:x>
      <cdr:y>0.65055</cdr:y>
    </cdr:from>
    <cdr:to>
      <cdr:x>0.91873</cdr:x>
      <cdr:y>0.72425</cdr:y>
    </cdr:to>
    <cdr:sp macro="" textlink="">
      <cdr:nvSpPr>
        <cdr:cNvPr id="3" name="Arrow: Right 2">
          <a:extLst xmlns:a="http://schemas.openxmlformats.org/drawingml/2006/main">
            <a:ext uri="{FF2B5EF4-FFF2-40B4-BE49-F238E27FC236}">
              <a16:creationId xmlns:a16="http://schemas.microsoft.com/office/drawing/2014/main" id="{63D656DF-BD1E-8591-70E7-D61E89E03A89}"/>
            </a:ext>
          </a:extLst>
        </cdr:cNvPr>
        <cdr:cNvSpPr/>
      </cdr:nvSpPr>
      <cdr:spPr>
        <a:xfrm xmlns:a="http://schemas.openxmlformats.org/drawingml/2006/main" rot="439279">
          <a:off x="5351158" y="2453815"/>
          <a:ext cx="1959911" cy="277999"/>
        </a:xfrm>
        <a:prstGeom xmlns:a="http://schemas.openxmlformats.org/drawingml/2006/main" prst="rightArrow">
          <a:avLst>
            <a:gd name="adj1" fmla="val 45253"/>
            <a:gd name="adj2" fmla="val 83333"/>
          </a:avLst>
        </a:prstGeom>
        <a:solidFill xmlns:a="http://schemas.openxmlformats.org/drawingml/2006/main">
          <a:srgbClr val="8BC64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0.9476</cdr:x>
      <cdr:y>0.49839</cdr:y>
    </cdr:from>
    <cdr:to>
      <cdr:x>0.98166</cdr:x>
      <cdr:y>0.73022</cdr:y>
    </cdr:to>
    <cdr:sp macro="" textlink="">
      <cdr:nvSpPr>
        <cdr:cNvPr id="4" name="Arrow: Right 3">
          <a:extLst xmlns:a="http://schemas.openxmlformats.org/drawingml/2006/main">
            <a:ext uri="{FF2B5EF4-FFF2-40B4-BE49-F238E27FC236}">
              <a16:creationId xmlns:a16="http://schemas.microsoft.com/office/drawing/2014/main" id="{41F94CB9-2CEB-B622-EEB5-B8EF286BF04E}"/>
            </a:ext>
          </a:extLst>
        </cdr:cNvPr>
        <cdr:cNvSpPr/>
      </cdr:nvSpPr>
      <cdr:spPr>
        <a:xfrm xmlns:a="http://schemas.openxmlformats.org/drawingml/2006/main" rot="17790713">
          <a:off x="7239103" y="2181551"/>
          <a:ext cx="874427" cy="271075"/>
        </a:xfrm>
        <a:prstGeom xmlns:a="http://schemas.openxmlformats.org/drawingml/2006/main" prst="rightArrow">
          <a:avLst>
            <a:gd name="adj1" fmla="val 31759"/>
            <a:gd name="adj2" fmla="val 83333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0.3782</cdr:x>
      <cdr:y>0.38418</cdr:y>
    </cdr:from>
    <cdr:to>
      <cdr:x>0.6218</cdr:x>
      <cdr:y>0.61582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0330C38-E1E0-E660-3E17-CD8B6355CAD0}"/>
            </a:ext>
          </a:extLst>
        </cdr:cNvPr>
        <cdr:cNvSpPr txBox="1"/>
      </cdr:nvSpPr>
      <cdr:spPr>
        <a:xfrm xmlns:a="http://schemas.openxmlformats.org/drawingml/2006/main">
          <a:off x="1419578" y="15165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0.43751</cdr:x>
      <cdr:y>0.13238</cdr:y>
    </cdr:from>
    <cdr:to>
      <cdr:x>0.74762</cdr:x>
      <cdr:y>0.36402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003173E-A711-CE37-717B-A6D2B4F8F5F7}"/>
            </a:ext>
          </a:extLst>
        </cdr:cNvPr>
        <cdr:cNvSpPr txBox="1"/>
      </cdr:nvSpPr>
      <cdr:spPr>
        <a:xfrm xmlns:a="http://schemas.openxmlformats.org/drawingml/2006/main">
          <a:off x="1642215" y="522596"/>
          <a:ext cx="11640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kern="1200" dirty="0"/>
            <a:t>2024 Injury Incident Rate %167</a:t>
          </a:r>
        </a:p>
      </cdr:txBody>
    </cdr:sp>
  </cdr:relSizeAnchor>
  <cdr:relSizeAnchor xmlns:cdr="http://schemas.openxmlformats.org/drawingml/2006/chartDrawing">
    <cdr:from>
      <cdr:x>0.71373</cdr:x>
      <cdr:y>0.14851</cdr:y>
    </cdr:from>
    <cdr:to>
      <cdr:x>0.78787</cdr:x>
      <cdr:y>0.23512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BE7862FC-A28E-6E77-C69F-60AFD2FA5AD0}"/>
            </a:ext>
          </a:extLst>
        </cdr:cNvPr>
        <cdr:cNvCxnSpPr/>
      </cdr:nvCxnSpPr>
      <cdr:spPr>
        <a:xfrm xmlns:a="http://schemas.openxmlformats.org/drawingml/2006/main" flipV="1">
          <a:off x="2679022" y="586240"/>
          <a:ext cx="278296" cy="341906"/>
        </a:xfrm>
        <a:prstGeom xmlns:a="http://schemas.openxmlformats.org/drawingml/2006/main" prst="straightConnector1">
          <a:avLst/>
        </a:prstGeom>
        <a:ln xmlns:a="http://schemas.openxmlformats.org/drawingml/2006/main" w="444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0.5916</cdr:x>
      <cdr:y>0.19143</cdr:y>
    </cdr:from>
    <cdr:to>
      <cdr:x>0.7221</cdr:x>
      <cdr:y>0.273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86BB499A-9506-0928-464C-29426D08499A}"/>
            </a:ext>
          </a:extLst>
        </cdr:cNvPr>
        <cdr:cNvSpPr txBox="1"/>
      </cdr:nvSpPr>
      <cdr:spPr>
        <a:xfrm xmlns:a="http://schemas.openxmlformats.org/drawingml/2006/main">
          <a:off x="2388790" y="758428"/>
          <a:ext cx="526934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500" b="1" dirty="0"/>
            <a:t>87%</a:t>
          </a:r>
          <a:endParaRPr lang="en-US" sz="975" b="1" dirty="0"/>
        </a:p>
      </cdr:txBody>
    </cdr:sp>
  </cdr:relSizeAnchor>
  <cdr:relSizeAnchor xmlns:cdr="http://schemas.openxmlformats.org/drawingml/2006/chartDrawing">
    <cdr:from>
      <cdr:x>0.53544</cdr:x>
      <cdr:y>0.13328</cdr:y>
    </cdr:from>
    <cdr:to>
      <cdr:x>0.60341</cdr:x>
      <cdr:y>0.24024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FF5EFD42-2B4E-BB60-984D-70E794D90445}"/>
            </a:ext>
          </a:extLst>
        </cdr:cNvPr>
        <cdr:cNvCxnSpPr/>
      </cdr:nvCxnSpPr>
      <cdr:spPr>
        <a:xfrm xmlns:a="http://schemas.openxmlformats.org/drawingml/2006/main" flipH="1" flipV="1">
          <a:off x="2162054" y="528046"/>
          <a:ext cx="274443" cy="423771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3B9D8D-0F9B-AF4F-8412-8910E101FAC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90CE25-4147-A44B-9159-F35DC7125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0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1pPr>
    <a:lvl2pPr marL="191978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2pPr>
    <a:lvl3pPr marL="383957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3pPr>
    <a:lvl4pPr marL="575935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4pPr>
    <a:lvl5pPr marL="767913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5pPr>
    <a:lvl6pPr marL="959891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6pPr>
    <a:lvl7pPr marL="1151870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7pPr>
    <a:lvl8pPr marL="1343848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8pPr>
    <a:lvl9pPr marL="1535826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7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944DA-8193-61B6-3E7D-E2DF80792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677824-8E5F-C5CE-C5A5-C720916AD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99974-67D7-013C-C680-91E9F7D22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1A4E6-8816-E53E-54D3-81D1BFEE2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31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8669D-64EA-61D0-D013-E59ABA28F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E3833-73EF-1AD2-30A3-14FDB7E53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16463-3AB6-0365-346B-F98019C0F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2685-9BB0-B803-995B-0BD4D4E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70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73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37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60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5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2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F1B97-82AA-C19E-3F8E-12C73BA3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510EC-71AA-44E8-80A4-7F629E6BA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7A195-9A05-B9F3-1005-8ABA9B04E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7E94F-99BB-41E0-96FA-28B787CD8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0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9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4ADF1-A573-3EFB-94F0-272D61A27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CB584B-0BF2-1057-2417-663AEEC89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D91F4-A619-8BC4-1785-00B79D8FF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0DC76-2615-89B1-1FD2-2BC6BA298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51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7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F193F-05A4-8FDE-AD41-C352B7EB5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AD8CAF-2316-253F-05E7-73239ABB6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DBD5C3-B655-90C2-9EE1-A1222D101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739C-22AF-65C4-31CD-A0F2D8F7A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25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0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6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87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8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0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0704C-EADB-1EAA-A7D0-7746739DC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05F05-8133-B5D0-ED08-7DE2F78E0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3C3521-E45F-D3D7-23B8-B96E02DC9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386AB-78C2-9181-965A-E5DBDC2E9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37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2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8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8D3A-4EB6-CA2D-8585-CFBEF17E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727E2-BCF2-A9FF-327E-070AF971D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01D3A-9762-08CC-3DC2-336C5688C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846B9-2D36-962F-ECC6-B37C65EA8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07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035E1-9B95-4BC5-0C93-FE80C64E2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38BE8-710D-CF93-354B-8ADA6FC15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03B4AC-4FE4-4FD6-077B-F348D2C67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42987-6975-7001-D095-73425387D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77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A80FE-125A-817C-9627-AB18296A6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0C509-C060-3BCC-1406-C6C136446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E9F27-4B76-837B-72B6-68AE119CD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C02BF-DD0A-19D2-5BCA-F6C040750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487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30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78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418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8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40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76CA9-10E6-79F2-50CC-08EEB7D3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1244D-D752-401F-E197-45DA4E455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DAC4B-B6D8-F76F-9CE9-F2FDAD928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0B22E-F5B1-0432-81D5-9C7E23F70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01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95823-10E9-01FC-D4C1-8D7D7F43C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270FC-8E29-83ED-470E-F641EBCD5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4BF8D9-4A0E-6DE6-21A6-07BCF5E81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DFFB9-97DB-4D29-22B5-E4C0EBC27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486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33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64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334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978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D1EE-67BE-0B08-AE7D-882F92D6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F5FF8-C110-FE56-1B6C-69AC0334D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44FCE-47C7-D0D4-AAFD-ED29C405C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D8D85-B6E0-D16E-CC89-241AA90DC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85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65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D45F5-D273-0629-FED5-A306B40D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F3A696-AC50-0910-34E8-0699F8A3E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29783B-E1BE-6E0D-AFB3-A0B5B1EAD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5CF14-84CE-B6F5-2341-13A8B2B92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098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8D5CA-E1F8-3C80-FACA-67F41611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98ED0-1310-D956-6925-25B632812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426DE-CEEF-D1A3-1D46-C111206AE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21915-F059-70BF-EF96-2B4DF8C8D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5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0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21E20-3C59-2BDF-5638-42B83E799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F95358-B9FC-A09D-408C-FDF9CF23A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A6A20-C410-27F9-466E-AEFA1F415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3F815-840C-A6EE-B8EE-54622B078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61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0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6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0CE25-4147-A44B-9159-F35DC7125E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2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915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9689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397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" y="0"/>
            <a:ext cx="914281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686531" y="2779854"/>
            <a:ext cx="605039" cy="67406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31" y="1658003"/>
            <a:ext cx="6817103" cy="798830"/>
          </a:xfrm>
        </p:spPr>
        <p:txBody>
          <a:bodyPr>
            <a:noAutofit/>
          </a:bodyPr>
          <a:lstStyle>
            <a:lvl1pPr marL="0" indent="0">
              <a:buNone/>
              <a:defRPr sz="5813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127" y="3170279"/>
            <a:ext cx="6581407" cy="1043781"/>
          </a:xfrm>
        </p:spPr>
        <p:txBody>
          <a:bodyPr>
            <a:normAutofit/>
          </a:bodyPr>
          <a:lstStyle>
            <a:lvl1pPr marL="0" indent="0">
              <a:buNone/>
              <a:defRPr sz="2250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CF966-3DBC-537B-7971-CF833AF0E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86531" y="4878777"/>
            <a:ext cx="2228265" cy="6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1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93026" y="2169841"/>
            <a:ext cx="7933673" cy="39369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389340"/>
            <a:ext cx="4082275" cy="636825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025" y="1026165"/>
            <a:ext cx="4082275" cy="784347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736" y="473060"/>
            <a:ext cx="3346844" cy="1701388"/>
          </a:xfrm>
        </p:spPr>
        <p:txBody>
          <a:bodyPr>
            <a:normAutofit/>
          </a:bodyPr>
          <a:lstStyle>
            <a:lvl1pPr marL="171381" indent="-171381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683D6-4BE3-2AFB-CF88-F6B49AEB0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05614" y="6229863"/>
            <a:ext cx="430154" cy="4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83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1190" y="-60960"/>
            <a:ext cx="9144000" cy="691896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31" y="1774975"/>
            <a:ext cx="3076174" cy="798830"/>
          </a:xfrm>
        </p:spPr>
        <p:txBody>
          <a:bodyPr>
            <a:no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2299" y="6052914"/>
            <a:ext cx="5380104" cy="394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1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408" y="6052914"/>
            <a:ext cx="1870700" cy="394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1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Aluminum.org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747" y="5500126"/>
            <a:ext cx="3076174" cy="798830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686531" y="3013672"/>
            <a:ext cx="605039" cy="6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2816108" y="5633201"/>
            <a:ext cx="5668145" cy="22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4418C-E98C-0940-AF94-3D8261988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6531" y="3598641"/>
            <a:ext cx="2546396" cy="6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6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" y="0"/>
            <a:ext cx="914281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686531" y="2779854"/>
            <a:ext cx="605038" cy="67406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33" y="1658003"/>
            <a:ext cx="6817103" cy="798830"/>
          </a:xfrm>
        </p:spPr>
        <p:txBody>
          <a:bodyPr>
            <a:noAutofit/>
          </a:bodyPr>
          <a:lstStyle>
            <a:lvl1pPr marL="0" indent="0">
              <a:buNone/>
              <a:defRPr sz="5810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128" y="3170279"/>
            <a:ext cx="6581407" cy="1043781"/>
          </a:xfrm>
        </p:spPr>
        <p:txBody>
          <a:bodyPr>
            <a:normAutofit/>
          </a:bodyPr>
          <a:lstStyle>
            <a:lvl1pPr marL="0" indent="0">
              <a:buNone/>
              <a:defRPr sz="2249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5CF82-D2CD-0260-CEC0-6F1209ACC1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86531" y="4878777"/>
            <a:ext cx="2228265" cy="6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4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530" y="2777096"/>
            <a:ext cx="5925680" cy="3111798"/>
          </a:xfrm>
        </p:spPr>
        <p:txBody>
          <a:bodyPr>
            <a:normAutofit/>
          </a:bodyPr>
          <a:lstStyle>
            <a:lvl1pPr marL="0" marR="0" indent="0" algn="l" defTabSz="685526" rtl="0" eaLnBrk="1" fontAlgn="auto" latinLnBrk="0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88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514145" marR="0" indent="-171381" algn="l" defTabSz="68552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13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30" y="1693174"/>
            <a:ext cx="5925680" cy="636825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686531" y="2519844"/>
            <a:ext cx="605038" cy="6740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79FDC-77EE-C50D-80D4-95AF588CE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5614" y="6229863"/>
            <a:ext cx="430154" cy="4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753430" y="3117311"/>
            <a:ext cx="605038" cy="67406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32" y="3507403"/>
            <a:ext cx="6645298" cy="798830"/>
          </a:xfrm>
        </p:spPr>
        <p:txBody>
          <a:bodyPr>
            <a:normAutofit/>
          </a:bodyPr>
          <a:lstStyle>
            <a:lvl1pPr marL="0" indent="0">
              <a:buNone/>
              <a:defRPr sz="4686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056" y="2289856"/>
            <a:ext cx="3076174" cy="504768"/>
          </a:xfrm>
        </p:spPr>
        <p:txBody>
          <a:bodyPr>
            <a:normAutofit/>
          </a:bodyPr>
          <a:lstStyle>
            <a:lvl1pPr marL="0" marR="0" indent="0" algn="l" defTabSz="685526" rtl="0" eaLnBrk="1" fontAlgn="auto" latinLnBrk="0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1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9A5455-6739-D3DB-F682-C11BF35A1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5614" y="6229863"/>
            <a:ext cx="430154" cy="4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83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2" y="2261115"/>
            <a:ext cx="4799155" cy="3693454"/>
          </a:xfrm>
        </p:spPr>
        <p:txBody>
          <a:bodyPr>
            <a:normAutofit/>
          </a:bodyPr>
          <a:lstStyle>
            <a:lvl1pPr marL="171381" marR="0" indent="-171381" algn="l" defTabSz="68552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4145" indent="-171381">
              <a:buFont typeface="Arial" panose="020B0604020202020204" pitchFamily="34" charset="0"/>
              <a:buChar char="•"/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32" y="367974"/>
            <a:ext cx="723832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686531" y="1131119"/>
            <a:ext cx="605038" cy="67406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531" y="1362874"/>
            <a:ext cx="6572206" cy="496801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257D0B-5D9C-50E2-129E-CB7854939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5614" y="6229863"/>
            <a:ext cx="430154" cy="4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02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9110" y="0"/>
            <a:ext cx="4654891" cy="67772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53" y="2038855"/>
            <a:ext cx="3116047" cy="3918868"/>
          </a:xfrm>
        </p:spPr>
        <p:txBody>
          <a:bodyPr>
            <a:normAutofit/>
          </a:bodyPr>
          <a:lstStyle>
            <a:lvl1pPr marL="171381" marR="0" indent="-171381" algn="l" defTabSz="68552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764" marR="0" indent="0" algn="l" defTabSz="68552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514145" marR="0" lvl="1" indent="-171381" algn="l" defTabSz="68552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514145" marR="0" lvl="1" indent="-171381" algn="l" defTabSz="68552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653" y="639018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652" y="1434730"/>
            <a:ext cx="3076174" cy="445238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4951" y="6180082"/>
            <a:ext cx="35676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4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0051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5240"/>
            <a:ext cx="4572000" cy="67360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5693" y="1973540"/>
            <a:ext cx="3116047" cy="4251194"/>
          </a:xfrm>
        </p:spPr>
        <p:txBody>
          <a:bodyPr>
            <a:normAutofit/>
          </a:bodyPr>
          <a:lstStyle>
            <a:lvl1pPr marL="171381" marR="0" indent="-171381" algn="l" defTabSz="68552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5693" y="573704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5693" y="1369417"/>
            <a:ext cx="3076174" cy="467601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7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0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3708" y="2244072"/>
            <a:ext cx="7416585" cy="415922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736" y="551438"/>
            <a:ext cx="3346844" cy="1701388"/>
          </a:xfrm>
        </p:spPr>
        <p:txBody>
          <a:bodyPr>
            <a:normAutofit/>
          </a:bodyPr>
          <a:lstStyle>
            <a:lvl1pPr marL="171381" indent="-171381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480781"/>
            <a:ext cx="4082275" cy="636825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025" y="1117606"/>
            <a:ext cx="3076174" cy="727523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8795" y="6172075"/>
            <a:ext cx="35676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62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032108" y="657045"/>
            <a:ext cx="3673437" cy="5405827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653" y="443075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652" y="1238787"/>
            <a:ext cx="3076174" cy="470721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53" y="2078044"/>
            <a:ext cx="3116047" cy="4251194"/>
          </a:xfrm>
        </p:spPr>
        <p:txBody>
          <a:bodyPr>
            <a:normAutofit/>
          </a:bodyPr>
          <a:lstStyle>
            <a:lvl1pPr marL="171381" marR="0" indent="-171381" algn="l" defTabSz="68552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7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5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49579" y="625351"/>
            <a:ext cx="3673437" cy="5405827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0986" y="534516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0985" y="1330228"/>
            <a:ext cx="3076174" cy="502415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0985" y="1934350"/>
            <a:ext cx="3116047" cy="4251194"/>
          </a:xfrm>
        </p:spPr>
        <p:txBody>
          <a:bodyPr>
            <a:normAutofit/>
          </a:bodyPr>
          <a:lstStyle>
            <a:lvl1pPr marL="171381" marR="0" indent="-171381" algn="l" defTabSz="68552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7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1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045" y="5548284"/>
            <a:ext cx="3346844" cy="696896"/>
          </a:xfrm>
        </p:spPr>
        <p:txBody>
          <a:bodyPr>
            <a:normAutofit/>
          </a:bodyPr>
          <a:lstStyle>
            <a:lvl1pPr marL="171381" indent="-171381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6" y="416878"/>
            <a:ext cx="4542949" cy="636825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974879" y="1508836"/>
            <a:ext cx="3243412" cy="39369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40045" y="1508836"/>
            <a:ext cx="3243412" cy="39369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3248" y="5548284"/>
            <a:ext cx="3346844" cy="696896"/>
          </a:xfrm>
        </p:spPr>
        <p:txBody>
          <a:bodyPr>
            <a:normAutofit/>
          </a:bodyPr>
          <a:lstStyle>
            <a:lvl1pPr marL="171381" indent="-171381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7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00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7713" y="268357"/>
            <a:ext cx="4199978" cy="19348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57715" y="2423506"/>
            <a:ext cx="1801259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4686" y="2423506"/>
            <a:ext cx="2213005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7713" y="4880116"/>
            <a:ext cx="4199978" cy="119488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653" y="403886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652" y="1199598"/>
            <a:ext cx="3076174" cy="636825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53" y="2104170"/>
            <a:ext cx="3116047" cy="4251194"/>
          </a:xfrm>
        </p:spPr>
        <p:txBody>
          <a:bodyPr>
            <a:normAutofit/>
          </a:bodyPr>
          <a:lstStyle>
            <a:lvl1pPr marL="171381" marR="0" indent="-171381" algn="l" defTabSz="68552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7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6831" y="268357"/>
            <a:ext cx="4199978" cy="19348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6832" y="2423506"/>
            <a:ext cx="1801259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3803" y="2423506"/>
            <a:ext cx="2213005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6831" y="4880116"/>
            <a:ext cx="4199978" cy="161212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200" y="390827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2199" y="1186539"/>
            <a:ext cx="3076174" cy="636825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199" y="2091107"/>
            <a:ext cx="3116047" cy="4251194"/>
          </a:xfrm>
        </p:spPr>
        <p:txBody>
          <a:bodyPr>
            <a:normAutofit/>
          </a:bodyPr>
          <a:lstStyle>
            <a:lvl1pPr marL="171381" marR="0" indent="-171381" algn="l" defTabSz="68552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7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69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1819" y="2070173"/>
            <a:ext cx="2750410" cy="40513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1584" y="2070173"/>
            <a:ext cx="2750410" cy="40513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6795" y="2006179"/>
            <a:ext cx="2750410" cy="202698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96795" y="4348495"/>
            <a:ext cx="2750410" cy="177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428529"/>
            <a:ext cx="4082275" cy="636825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026" y="1065352"/>
            <a:ext cx="4082275" cy="472798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736" y="407745"/>
            <a:ext cx="3346844" cy="1701388"/>
          </a:xfrm>
        </p:spPr>
        <p:txBody>
          <a:bodyPr>
            <a:normAutofit/>
          </a:bodyPr>
          <a:lstStyle>
            <a:lvl1pPr marL="171381" indent="-171381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7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68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027" y="1390665"/>
            <a:ext cx="5106107" cy="1092907"/>
          </a:xfrm>
        </p:spPr>
        <p:txBody>
          <a:bodyPr>
            <a:normAutofit/>
          </a:bodyPr>
          <a:lstStyle>
            <a:lvl1pPr marL="171381" indent="-171381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764" indent="0">
              <a:buNone/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8944" y="3565957"/>
            <a:ext cx="1999519" cy="2386533"/>
          </a:xfrm>
        </p:spPr>
        <p:txBody>
          <a:bodyPr>
            <a:normAutofit/>
          </a:bodyPr>
          <a:lstStyle>
            <a:lvl1pPr marL="171381" indent="-171381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945" y="2994004"/>
            <a:ext cx="1558576" cy="559667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0231" y="3565957"/>
            <a:ext cx="1999519" cy="2386533"/>
          </a:xfrm>
        </p:spPr>
        <p:txBody>
          <a:bodyPr>
            <a:normAutofit/>
          </a:bodyPr>
          <a:lstStyle>
            <a:lvl1pPr marL="171381" marR="0" indent="-171381" algn="l" defTabSz="68552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171381" marR="0" lvl="0" indent="-171381" algn="l" defTabSz="68552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171381" marR="0" lvl="0" indent="-171381" algn="l" defTabSz="68552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0231" y="2994004"/>
            <a:ext cx="1558576" cy="559667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2026" y="488273"/>
            <a:ext cx="6232632" cy="798830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1189" y="6692480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7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76449"/>
            <a:ext cx="9144000" cy="691896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250" y="4367202"/>
            <a:ext cx="5629576" cy="622735"/>
          </a:xfrm>
        </p:spPr>
        <p:txBody>
          <a:bodyPr>
            <a:noAutofit/>
          </a:bodyPr>
          <a:lstStyle>
            <a:lvl1pPr marL="0" indent="0">
              <a:buNone/>
              <a:defRPr sz="2624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249" y="2115991"/>
            <a:ext cx="6392429" cy="1267043"/>
          </a:xfrm>
        </p:spPr>
        <p:txBody>
          <a:bodyPr>
            <a:noAutofit/>
          </a:bodyPr>
          <a:lstStyle>
            <a:lvl1pPr marL="0" indent="0">
              <a:buNone/>
              <a:defRPr sz="374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593249" y="3841413"/>
            <a:ext cx="605038" cy="6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0700" y="6235575"/>
            <a:ext cx="35676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20532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1190" y="-60960"/>
            <a:ext cx="9144000" cy="691896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31" y="1774975"/>
            <a:ext cx="3076174" cy="798830"/>
          </a:xfrm>
        </p:spPr>
        <p:txBody>
          <a:bodyPr>
            <a:noAutofit/>
          </a:bodyPr>
          <a:lstStyle>
            <a:lvl1pPr marL="0" indent="0">
              <a:buNone/>
              <a:defRPr sz="4499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531" y="3398520"/>
            <a:ext cx="1964326" cy="828514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2299" y="6052916"/>
            <a:ext cx="5380104" cy="394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1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408" y="6052916"/>
            <a:ext cx="1870700" cy="394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1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4991" y="6073710"/>
            <a:ext cx="189386" cy="2252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690695" y="6049737"/>
            <a:ext cx="173351" cy="273195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747" y="5500126"/>
            <a:ext cx="3076174" cy="798830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686531" y="3013672"/>
            <a:ext cx="605038" cy="6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2816109" y="5633201"/>
            <a:ext cx="5668145" cy="22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3157829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6488" y="83816"/>
            <a:ext cx="7920000" cy="968920"/>
          </a:xfrm>
        </p:spPr>
        <p:txBody>
          <a:bodyPr/>
          <a:lstStyle>
            <a:lvl1pPr>
              <a:defRPr sz="2999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4128" y="1123144"/>
            <a:ext cx="7884440" cy="30771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34968" y="182381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172200"/>
            <a:ext cx="149262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08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739FC3-69CB-294F-BB34-433112CFF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" y="0"/>
            <a:ext cx="914281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C59D38-3CFA-4249-BBF9-5874526E26B7}"/>
              </a:ext>
            </a:extLst>
          </p:cNvPr>
          <p:cNvSpPr/>
          <p:nvPr userDrawn="1"/>
        </p:nvSpPr>
        <p:spPr>
          <a:xfrm>
            <a:off x="686531" y="2779854"/>
            <a:ext cx="605038" cy="67406"/>
          </a:xfrm>
          <a:prstGeom prst="rect">
            <a:avLst/>
          </a:prstGeom>
          <a:solidFill>
            <a:srgbClr val="232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382918E-2CE9-C040-9B0E-C60E81781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32" y="1658003"/>
            <a:ext cx="6817103" cy="798830"/>
          </a:xfrm>
        </p:spPr>
        <p:txBody>
          <a:bodyPr>
            <a:noAutofit/>
          </a:bodyPr>
          <a:lstStyle>
            <a:lvl1pPr marL="0" indent="0">
              <a:buNone/>
              <a:defRPr sz="5811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1DED1EF-B3BC-6A45-B84C-C0495CD17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127" y="3170279"/>
            <a:ext cx="6581407" cy="1043781"/>
          </a:xfrm>
        </p:spPr>
        <p:txBody>
          <a:bodyPr>
            <a:normAutofit/>
          </a:bodyPr>
          <a:lstStyle>
            <a:lvl1pPr marL="0" indent="0">
              <a:buNone/>
              <a:defRPr sz="2249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35D57-A681-ED4C-8934-2F856CD3EB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531" y="5199997"/>
            <a:ext cx="1921635" cy="8105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B15AEC-046C-3441-B0FA-41E936A3079F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152686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530" y="2777096"/>
            <a:ext cx="5925680" cy="3111798"/>
          </a:xfrm>
        </p:spPr>
        <p:txBody>
          <a:bodyPr>
            <a:normAutofit/>
          </a:bodyPr>
          <a:lstStyle>
            <a:lvl1pPr marL="0" marR="0" indent="0" algn="l" defTabSz="685663" rtl="0" eaLnBrk="1" fontAlgn="auto" latinLnBrk="0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88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514247" marR="0" indent="-171416" algn="l" defTabSz="68566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13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30" y="1693173"/>
            <a:ext cx="5925680" cy="636825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686531" y="2519844"/>
            <a:ext cx="605038" cy="6740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03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753430" y="3117311"/>
            <a:ext cx="605038" cy="67406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32" y="3507403"/>
            <a:ext cx="6645298" cy="798830"/>
          </a:xfrm>
        </p:spPr>
        <p:txBody>
          <a:bodyPr>
            <a:normAutofit/>
          </a:bodyPr>
          <a:lstStyle>
            <a:lvl1pPr marL="0" indent="0">
              <a:buNone/>
              <a:defRPr sz="4687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056" y="2289856"/>
            <a:ext cx="3076174" cy="504768"/>
          </a:xfrm>
        </p:spPr>
        <p:txBody>
          <a:bodyPr>
            <a:normAutofit/>
          </a:bodyPr>
          <a:lstStyle>
            <a:lvl1pPr marL="0" marR="0" indent="0" algn="l" defTabSz="685663" rtl="0" eaLnBrk="1" fontAlgn="auto" latinLnBrk="0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2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8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2" y="2261115"/>
            <a:ext cx="4799155" cy="3693454"/>
          </a:xfrm>
        </p:spPr>
        <p:txBody>
          <a:bodyPr>
            <a:normAutofit/>
          </a:bodyPr>
          <a:lstStyle>
            <a:lvl1pPr marL="171416" marR="0" indent="-171416" algn="l" defTabSz="68566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4247" indent="-171416">
              <a:buFont typeface="Arial" panose="020B0604020202020204" pitchFamily="34" charset="0"/>
              <a:buChar char="•"/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31" y="367973"/>
            <a:ext cx="723832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686531" y="1131119"/>
            <a:ext cx="605038" cy="67406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531" y="1362873"/>
            <a:ext cx="6572206" cy="496801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8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9110" y="0"/>
            <a:ext cx="4654891" cy="67772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52" y="2038855"/>
            <a:ext cx="3116047" cy="3918868"/>
          </a:xfrm>
        </p:spPr>
        <p:txBody>
          <a:bodyPr>
            <a:normAutofit/>
          </a:bodyPr>
          <a:lstStyle>
            <a:lvl1pPr marL="171416" marR="0" indent="-171416" algn="l" defTabSz="68566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32" marR="0" indent="0" algn="l" defTabSz="68566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514247" marR="0" lvl="1" indent="-171416" algn="l" defTabSz="68566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514247" marR="0" lvl="1" indent="-171416" algn="l" defTabSz="68566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652" y="639018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652" y="1434730"/>
            <a:ext cx="3076174" cy="445238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4951" y="6180082"/>
            <a:ext cx="35676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9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5240"/>
            <a:ext cx="4572000" cy="67360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5693" y="1973540"/>
            <a:ext cx="3116047" cy="4251194"/>
          </a:xfrm>
        </p:spPr>
        <p:txBody>
          <a:bodyPr>
            <a:normAutofit/>
          </a:bodyPr>
          <a:lstStyle>
            <a:lvl1pPr marL="171416" marR="0" indent="-171416" algn="l" defTabSz="68566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5692" y="573704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5693" y="1369416"/>
            <a:ext cx="3076174" cy="467601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9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3708" y="2244071"/>
            <a:ext cx="7416585" cy="415922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736" y="551438"/>
            <a:ext cx="3346844" cy="1701388"/>
          </a:xfrm>
        </p:spPr>
        <p:txBody>
          <a:bodyPr>
            <a:normAutofit/>
          </a:bodyPr>
          <a:lstStyle>
            <a:lvl1pPr marL="171416" indent="-171416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480780"/>
            <a:ext cx="4082275" cy="636825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025" y="1117605"/>
            <a:ext cx="3076174" cy="727523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8795" y="6172075"/>
            <a:ext cx="35676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6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032108" y="657044"/>
            <a:ext cx="3673437" cy="5405827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652" y="443074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652" y="1238786"/>
            <a:ext cx="3076174" cy="470721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52" y="2078044"/>
            <a:ext cx="3116047" cy="4251194"/>
          </a:xfrm>
        </p:spPr>
        <p:txBody>
          <a:bodyPr>
            <a:normAutofit/>
          </a:bodyPr>
          <a:lstStyle>
            <a:lvl1pPr marL="171416" marR="0" indent="-171416" algn="l" defTabSz="68566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2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11460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49579" y="625350"/>
            <a:ext cx="3673437" cy="5405827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0985" y="534515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0985" y="1330227"/>
            <a:ext cx="3076174" cy="502415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0985" y="1934350"/>
            <a:ext cx="3116047" cy="4251194"/>
          </a:xfrm>
        </p:spPr>
        <p:txBody>
          <a:bodyPr>
            <a:normAutofit/>
          </a:bodyPr>
          <a:lstStyle>
            <a:lvl1pPr marL="171416" marR="0" indent="-171416" algn="l" defTabSz="68566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5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93025" y="2169841"/>
            <a:ext cx="7933673" cy="39369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389339"/>
            <a:ext cx="4082275" cy="636825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025" y="1026164"/>
            <a:ext cx="4082275" cy="784347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736" y="473060"/>
            <a:ext cx="3346844" cy="1701388"/>
          </a:xfrm>
        </p:spPr>
        <p:txBody>
          <a:bodyPr>
            <a:normAutofit/>
          </a:bodyPr>
          <a:lstStyle>
            <a:lvl1pPr marL="171416" indent="-171416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0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044" y="5548284"/>
            <a:ext cx="3346844" cy="696896"/>
          </a:xfrm>
        </p:spPr>
        <p:txBody>
          <a:bodyPr>
            <a:normAutofit/>
          </a:bodyPr>
          <a:lstStyle>
            <a:lvl1pPr marL="171416" indent="-171416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416877"/>
            <a:ext cx="4542949" cy="636825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974879" y="1508836"/>
            <a:ext cx="3243412" cy="39369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40044" y="1508836"/>
            <a:ext cx="3243412" cy="39369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3248" y="5548284"/>
            <a:ext cx="3346844" cy="696896"/>
          </a:xfrm>
        </p:spPr>
        <p:txBody>
          <a:bodyPr>
            <a:normAutofit/>
          </a:bodyPr>
          <a:lstStyle>
            <a:lvl1pPr marL="171416" indent="-171416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6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7713" y="268357"/>
            <a:ext cx="4199978" cy="19348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57714" y="2423506"/>
            <a:ext cx="1801259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4686" y="2423506"/>
            <a:ext cx="2213005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7713" y="4880115"/>
            <a:ext cx="4199978" cy="119488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652" y="403885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652" y="1199597"/>
            <a:ext cx="3076174" cy="636825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52" y="2104170"/>
            <a:ext cx="3116047" cy="4251194"/>
          </a:xfrm>
        </p:spPr>
        <p:txBody>
          <a:bodyPr>
            <a:normAutofit/>
          </a:bodyPr>
          <a:lstStyle>
            <a:lvl1pPr marL="171416" marR="0" indent="-171416" algn="l" defTabSz="68566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94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6831" y="268357"/>
            <a:ext cx="4199978" cy="19348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6831" y="2423506"/>
            <a:ext cx="1801259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3803" y="2423506"/>
            <a:ext cx="2213005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6831" y="4880115"/>
            <a:ext cx="4199978" cy="161212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199" y="390826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2999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2199" y="1186538"/>
            <a:ext cx="3076174" cy="636825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199" y="2091107"/>
            <a:ext cx="3116047" cy="4251194"/>
          </a:xfrm>
        </p:spPr>
        <p:txBody>
          <a:bodyPr>
            <a:normAutofit/>
          </a:bodyPr>
          <a:lstStyle>
            <a:lvl1pPr marL="171416" marR="0" indent="-171416" algn="l" defTabSz="68566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7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1819" y="2070173"/>
            <a:ext cx="2750410" cy="40513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1584" y="2070173"/>
            <a:ext cx="2750410" cy="40513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6795" y="2006178"/>
            <a:ext cx="2750410" cy="202698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96795" y="4348495"/>
            <a:ext cx="2750410" cy="177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428528"/>
            <a:ext cx="4082275" cy="636825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025" y="1065352"/>
            <a:ext cx="4082275" cy="472798"/>
          </a:xfrm>
        </p:spPr>
        <p:txBody>
          <a:bodyPr>
            <a:normAutofit/>
          </a:bodyPr>
          <a:lstStyle>
            <a:lvl1pPr marL="0" indent="0">
              <a:buNone/>
              <a:defRPr sz="2024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736" y="407745"/>
            <a:ext cx="3346844" cy="1701388"/>
          </a:xfrm>
        </p:spPr>
        <p:txBody>
          <a:bodyPr>
            <a:normAutofit/>
          </a:bodyPr>
          <a:lstStyle>
            <a:lvl1pPr marL="171416" indent="-171416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9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026" y="1390665"/>
            <a:ext cx="5106107" cy="1092907"/>
          </a:xfrm>
        </p:spPr>
        <p:txBody>
          <a:bodyPr>
            <a:normAutofit/>
          </a:bodyPr>
          <a:lstStyle>
            <a:lvl1pPr marL="171416" indent="-171416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832" indent="0">
              <a:buNone/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8944" y="3565956"/>
            <a:ext cx="1999519" cy="2386533"/>
          </a:xfrm>
        </p:spPr>
        <p:txBody>
          <a:bodyPr>
            <a:normAutofit/>
          </a:bodyPr>
          <a:lstStyle>
            <a:lvl1pPr marL="171416" indent="-171416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945" y="2994003"/>
            <a:ext cx="1558576" cy="559667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0231" y="3565956"/>
            <a:ext cx="1999519" cy="2386533"/>
          </a:xfrm>
        </p:spPr>
        <p:txBody>
          <a:bodyPr>
            <a:normAutofit/>
          </a:bodyPr>
          <a:lstStyle>
            <a:lvl1pPr marL="171416" marR="0" indent="-171416" algn="l" defTabSz="68566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171416" marR="0" lvl="0" indent="-171416" algn="l" defTabSz="68566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171416" marR="0" lvl="0" indent="-171416" algn="l" defTabSz="68566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0231" y="2994003"/>
            <a:ext cx="1558576" cy="559667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2026" y="488273"/>
            <a:ext cx="6232632" cy="798830"/>
          </a:xfrm>
        </p:spPr>
        <p:txBody>
          <a:bodyPr>
            <a:normAutofit/>
          </a:bodyPr>
          <a:lstStyle>
            <a:lvl1pPr marL="0" indent="0">
              <a:buNone/>
              <a:defRPr sz="2624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1189" y="6692479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6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89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76449"/>
            <a:ext cx="9144000" cy="691896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250" y="4367201"/>
            <a:ext cx="5629576" cy="622735"/>
          </a:xfrm>
        </p:spPr>
        <p:txBody>
          <a:bodyPr>
            <a:noAutofit/>
          </a:bodyPr>
          <a:lstStyle>
            <a:lvl1pPr marL="0" indent="0">
              <a:buNone/>
              <a:defRPr sz="2624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249" y="2115990"/>
            <a:ext cx="6392429" cy="1267043"/>
          </a:xfrm>
        </p:spPr>
        <p:txBody>
          <a:bodyPr>
            <a:noAutofit/>
          </a:bodyPr>
          <a:lstStyle>
            <a:lvl1pPr marL="0" indent="0">
              <a:buNone/>
              <a:defRPr sz="374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593249" y="3841413"/>
            <a:ext cx="605038" cy="6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0700" y="6235575"/>
            <a:ext cx="35676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3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/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7A7846-E1EE-A64A-9A5F-8C4EC3C2F8DD}"/>
              </a:ext>
            </a:extLst>
          </p:cNvPr>
          <p:cNvSpPr/>
          <p:nvPr userDrawn="1"/>
        </p:nvSpPr>
        <p:spPr>
          <a:xfrm>
            <a:off x="-1190" y="-60960"/>
            <a:ext cx="9144000" cy="691896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E6C588-3EF2-8D49-AC66-7F4478280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31" y="1774975"/>
            <a:ext cx="3076174" cy="798830"/>
          </a:xfrm>
        </p:spPr>
        <p:txBody>
          <a:bodyPr>
            <a:noAutofit/>
          </a:bodyPr>
          <a:lstStyle>
            <a:lvl1pPr marL="0" indent="0">
              <a:buNone/>
              <a:defRPr sz="4499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0338A6-7FA9-3043-9464-EE60A49D2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531" y="3398520"/>
            <a:ext cx="1964326" cy="828514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5B2E61B-7B43-5A4D-9684-8B9128925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2299" y="6052915"/>
            <a:ext cx="5380104" cy="394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1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@</a:t>
            </a:r>
            <a:r>
              <a:rPr lang="en-US" err="1"/>
              <a:t>AluminumNews</a:t>
            </a:r>
            <a:r>
              <a:rPr lang="en-US"/>
              <a:t> | @</a:t>
            </a:r>
            <a:r>
              <a:rPr lang="en-US" err="1"/>
              <a:t>ChooseAluminum</a:t>
            </a:r>
            <a:r>
              <a:rPr lang="en-US"/>
              <a:t> | @</a:t>
            </a:r>
            <a:r>
              <a:rPr lang="en-US" err="1"/>
              <a:t>DriveAluminum</a:t>
            </a:r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AF6E07D-814B-0C41-8811-8FAB13A6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408" y="6052915"/>
            <a:ext cx="1870700" cy="394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1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ChooseAluminum.org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E1D50-E663-7344-BA70-95E5BAF1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4991" y="6073710"/>
            <a:ext cx="189386" cy="2252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85478-ADF4-7B43-BE52-F54C0A750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33137">
            <a:off x="690694" y="6049736"/>
            <a:ext cx="173351" cy="273195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9628DBC-15F1-D84E-94A6-B59E33D9A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747" y="5500126"/>
            <a:ext cx="3076174" cy="798830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JOIN THE CONVERSATION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50F808-6F45-5C4E-9BDD-BCF8D268F0F5}"/>
              </a:ext>
            </a:extLst>
          </p:cNvPr>
          <p:cNvSpPr/>
          <p:nvPr userDrawn="1"/>
        </p:nvSpPr>
        <p:spPr>
          <a:xfrm>
            <a:off x="686531" y="3013672"/>
            <a:ext cx="605038" cy="6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BB9EDB-B3CA-C24C-9AC5-DC9F9C33BC57}"/>
              </a:ext>
            </a:extLst>
          </p:cNvPr>
          <p:cNvSpPr/>
          <p:nvPr userDrawn="1"/>
        </p:nvSpPr>
        <p:spPr>
          <a:xfrm flipV="1">
            <a:off x="2816108" y="5633201"/>
            <a:ext cx="5668145" cy="22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403048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6488" y="83816"/>
            <a:ext cx="7920000" cy="968920"/>
          </a:xfrm>
        </p:spPr>
        <p:txBody>
          <a:bodyPr/>
          <a:lstStyle>
            <a:lvl1pPr>
              <a:defRPr sz="2999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4128" y="1123143"/>
            <a:ext cx="7884440" cy="30771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34968" y="182381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172200"/>
            <a:ext cx="149262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3057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s /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070C0F-DECA-6446-8773-ADCB770F5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531" y="2777096"/>
            <a:ext cx="5925680" cy="3111798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88" b="0" i="0">
                <a:solidFill>
                  <a:schemeClr val="tx1"/>
                </a:solidFill>
                <a:latin typeface="+mn-lt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13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r>
              <a:rPr lang="en-US"/>
              <a:t>Sub Agenda Item</a:t>
            </a:r>
          </a:p>
          <a:p>
            <a:pPr lvl="1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D8882D8-7E12-5843-AF1C-F649C71D1E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31" y="1693172"/>
            <a:ext cx="5925680" cy="636825"/>
          </a:xfrm>
        </p:spPr>
        <p:txBody>
          <a:bodyPr>
            <a:normAutofit/>
          </a:bodyPr>
          <a:lstStyle>
            <a:lvl1pPr marL="0" indent="0">
              <a:buNone/>
              <a:defRPr sz="2625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Table of Contents /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2EEDA-4EDB-884B-B48D-44A6CAA15FC1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AAEE8-0EA6-9C4D-B407-230BE4306116}"/>
              </a:ext>
            </a:extLst>
          </p:cNvPr>
          <p:cNvSpPr/>
          <p:nvPr userDrawn="1"/>
        </p:nvSpPr>
        <p:spPr>
          <a:xfrm>
            <a:off x="686531" y="2519844"/>
            <a:ext cx="605039" cy="67406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0118E-20AC-7F47-963A-F0346D86BB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54536-7FD0-2A4F-A45B-77B18B61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4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FCE808-A2E2-DA48-A918-CB8732278150}"/>
              </a:ext>
            </a:extLst>
          </p:cNvPr>
          <p:cNvSpPr/>
          <p:nvPr userDrawn="1"/>
        </p:nvSpPr>
        <p:spPr>
          <a:xfrm>
            <a:off x="753429" y="3117311"/>
            <a:ext cx="605039" cy="67406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55A0D6-AD12-5D48-9625-6D2451750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531" y="3507403"/>
            <a:ext cx="6645299" cy="798830"/>
          </a:xfrm>
        </p:spPr>
        <p:txBody>
          <a:bodyPr>
            <a:normAutofit/>
          </a:bodyPr>
          <a:lstStyle>
            <a:lvl1pPr marL="0" indent="0">
              <a:buNone/>
              <a:defRPr sz="4688" b="1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breaker slide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01F26C-33E3-B94B-BCEC-3DCE114B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056" y="2289856"/>
            <a:ext cx="3076174" cy="504768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Section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F8DD9-2705-7D46-8247-F1F9FA5E6F0A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EE6A-F143-2C4D-8F99-9047D95D2D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E24FE-3A89-4D45-91F8-10746FB2F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63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para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BF13FAB-25B6-F34D-BF81-87C35019B7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531" y="2261115"/>
            <a:ext cx="4799155" cy="3693454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>
              <a:buFont typeface="Arial" panose="020B0604020202020204" pitchFamily="34" charset="0"/>
              <a:buChar char="•"/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</a:t>
            </a:r>
          </a:p>
          <a:p>
            <a:pPr lvl="0"/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F135E665-2B95-DB48-92C5-D93E17A30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31" y="367972"/>
            <a:ext cx="7238326" cy="63682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Intro option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01C1A-A5D8-9049-9281-DE0DFE10C6A0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0712C-2237-FD40-A8CE-4AE4DD6303A3}"/>
              </a:ext>
            </a:extLst>
          </p:cNvPr>
          <p:cNvSpPr/>
          <p:nvPr userDrawn="1"/>
        </p:nvSpPr>
        <p:spPr>
          <a:xfrm>
            <a:off x="686531" y="1131119"/>
            <a:ext cx="605039" cy="67406"/>
          </a:xfrm>
          <a:prstGeom prst="rect">
            <a:avLst/>
          </a:prstGeom>
          <a:solidFill>
            <a:srgbClr val="8BC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2BA65CC-0D9C-8342-8B13-E7EE4B99B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531" y="1362872"/>
            <a:ext cx="6572206" cy="496801"/>
          </a:xfrm>
        </p:spPr>
        <p:txBody>
          <a:bodyPr>
            <a:normAutofit/>
          </a:bodyPr>
          <a:lstStyle>
            <a:lvl1pPr marL="0" indent="0">
              <a:buNone/>
              <a:defRPr sz="2025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69D22-7532-8543-98EE-164F091EE6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3FEBD-C446-A746-BCF4-D48C5607D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bleed image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ABBAB-64B0-C745-BF83-8B94EF4243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9109" y="0"/>
            <a:ext cx="4654891" cy="677720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7DFB5663-9DC4-894F-8674-1F19FA8A6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51" y="2038855"/>
            <a:ext cx="3116047" cy="3918868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1ADE870-CAFA-EE42-B92F-3145882E0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651" y="639018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right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16B9E-1B74-934D-A875-26467D44D6BD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895A580-D52D-7046-9F95-53467210D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652" y="1434730"/>
            <a:ext cx="3076174" cy="445238"/>
          </a:xfrm>
        </p:spPr>
        <p:txBody>
          <a:bodyPr>
            <a:normAutofit/>
          </a:bodyPr>
          <a:lstStyle>
            <a:lvl1pPr marL="0" indent="0">
              <a:buNone/>
              <a:defRPr sz="2025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4F5E-8BFC-204A-AF68-D29E59E46C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7CFC5-5E9D-9E4F-930C-6C086A63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4951" y="6180082"/>
            <a:ext cx="35676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7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bleed image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264D6A-8730-8D48-9794-9CC46CF48B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5240"/>
            <a:ext cx="4572000" cy="67360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B155C-4C97-4943-8140-9102A52EA810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67E976C-0AD3-A842-A470-AE7FB6DEA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5692" y="1973540"/>
            <a:ext cx="3116047" cy="4251194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197352A-006D-3A43-A766-2E99DFB1A7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5692" y="573703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D3432D6-57FC-A94F-BD48-C4126701D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5692" y="1369415"/>
            <a:ext cx="3076174" cy="467601"/>
          </a:xfrm>
        </p:spPr>
        <p:txBody>
          <a:bodyPr>
            <a:normAutofit/>
          </a:bodyPr>
          <a:lstStyle>
            <a:lvl1pPr marL="0" indent="0">
              <a:buNone/>
              <a:defRPr sz="2025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642A3-9E3E-614D-BE7D-BE0AB84C59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EDC8-51B9-8C40-986E-81CBBD81E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3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bleed image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91A7074-EDBF-6D4B-99B4-58A8EE6C8F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3708" y="2244070"/>
            <a:ext cx="7416585" cy="415922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736" y="551438"/>
            <a:ext cx="3346844" cy="1701388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480779"/>
            <a:ext cx="4082275" cy="636825"/>
          </a:xfrm>
        </p:spPr>
        <p:txBody>
          <a:bodyPr>
            <a:normAutofit/>
          </a:bodyPr>
          <a:lstStyle>
            <a:lvl1pPr marL="0" indent="0">
              <a:buNone/>
              <a:defRPr sz="2625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Full bleed image bottom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F76F44-02F5-814D-9827-4A5072A25B38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0A69697-7FF9-2545-9F47-FABACD24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025" y="1117604"/>
            <a:ext cx="3076174" cy="727523"/>
          </a:xfrm>
        </p:spPr>
        <p:txBody>
          <a:bodyPr>
            <a:normAutofit/>
          </a:bodyPr>
          <a:lstStyle>
            <a:lvl1pPr marL="0" indent="0">
              <a:buNone/>
              <a:defRPr sz="2025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D1C33-A6FB-B14A-BA66-2CD7DB6887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85963-F7CF-CF41-B4F1-AD918DA80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8795" y="6172075"/>
            <a:ext cx="35676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4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/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2590992B-8B24-DC41-8B16-982EF12AAF4F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032108" y="657043"/>
            <a:ext cx="3673437" cy="5405827"/>
          </a:xfrm>
          <a:solidFill>
            <a:schemeClr val="bg1">
              <a:lumMod val="85000"/>
            </a:schemeClr>
          </a:solid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D8E6A-23C6-7C49-B6D3-6B9A131AEAEB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A978389-74C0-DE4E-8850-35ACEC0B74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651" y="443073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right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68EDA0-27BF-F64B-9CC7-FB4FFB73D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652" y="1238785"/>
            <a:ext cx="3076174" cy="470721"/>
          </a:xfrm>
        </p:spPr>
        <p:txBody>
          <a:bodyPr>
            <a:normAutofit/>
          </a:bodyPr>
          <a:lstStyle>
            <a:lvl1pPr marL="0" indent="0">
              <a:buNone/>
              <a:defRPr sz="2025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489E2D8-A89A-024F-93D0-6FF6AF4976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51" y="2078044"/>
            <a:ext cx="3116047" cy="4251194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8B1B6-46B4-0A47-BBF3-D86B52751A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FBD0A-82EF-5942-B0CC-2F7016DC3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26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/ grap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1">
            <a:extLst>
              <a:ext uri="{FF2B5EF4-FFF2-40B4-BE49-F238E27FC236}">
                <a16:creationId xmlns:a16="http://schemas.microsoft.com/office/drawing/2014/main" id="{835C1A86-0AE3-C047-A548-9CBC95906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49579" y="625349"/>
            <a:ext cx="3673437" cy="5405827"/>
          </a:xfrm>
          <a:solidFill>
            <a:schemeClr val="bg1">
              <a:lumMod val="85000"/>
            </a:schemeClr>
          </a:solidFill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DAE4A-8BA2-144D-AA72-1DC31AE481A9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9E71595-D4BD-644B-8080-F9A0828A6E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0984" y="534514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left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9EDBF78-1DE8-A545-85D9-4AD242D89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0985" y="1330226"/>
            <a:ext cx="3076174" cy="502415"/>
          </a:xfrm>
        </p:spPr>
        <p:txBody>
          <a:bodyPr>
            <a:normAutofit/>
          </a:bodyPr>
          <a:lstStyle>
            <a:lvl1pPr marL="0" indent="0">
              <a:buNone/>
              <a:defRPr sz="2025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0CEF2EF-329D-4E4F-98E9-4DEEF1C7E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0984" y="1934350"/>
            <a:ext cx="3116047" cy="4251194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59FB-9958-234A-AE4E-C522CC8D2C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312D8-411C-5142-B743-E1BE75E0B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57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D602BB2-5BD7-B545-BEC9-A19FBD79210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93025" y="2169841"/>
            <a:ext cx="7933673" cy="39369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FC6AA1-9067-5644-AC07-D5027C4A2873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1B14B93-C808-0848-9D88-815DE52AC1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389338"/>
            <a:ext cx="4082275" cy="636825"/>
          </a:xfrm>
        </p:spPr>
        <p:txBody>
          <a:bodyPr>
            <a:normAutofit/>
          </a:bodyPr>
          <a:lstStyle>
            <a:lvl1pPr marL="0" indent="0">
              <a:buNone/>
              <a:defRPr sz="2625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Chart / graph bottom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D8CCC6-7ED6-024B-89F2-A641C0699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025" y="1026163"/>
            <a:ext cx="4082275" cy="784347"/>
          </a:xfrm>
        </p:spPr>
        <p:txBody>
          <a:bodyPr>
            <a:normAutofit/>
          </a:bodyPr>
          <a:lstStyle>
            <a:lvl1pPr marL="0" indent="0">
              <a:buNone/>
              <a:defRPr sz="2025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D230DB0-81BB-2B4E-BBE2-04D1866B15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736" y="473060"/>
            <a:ext cx="3346844" cy="1701388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E7AD3-CD2A-FD46-8FF0-09C652E528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874E-43B6-7241-8FE3-2C22F4085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3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chart / graph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1F8E23B-21E2-C144-94DE-1D18052CD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043" y="5548284"/>
            <a:ext cx="3346844" cy="696896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F7331C9-1815-304D-8B4D-C28FC1973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416876"/>
            <a:ext cx="4542949" cy="636825"/>
          </a:xfrm>
        </p:spPr>
        <p:txBody>
          <a:bodyPr>
            <a:normAutofit/>
          </a:bodyPr>
          <a:lstStyle>
            <a:lvl1pPr marL="0" indent="0">
              <a:buNone/>
              <a:defRPr sz="2625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Double Chart / graph bottom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AD5D53F-3204-0C40-87C8-40255D6883D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974879" y="1508836"/>
            <a:ext cx="3243412" cy="39369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337D99B-26F9-964F-A50D-EB74FA1E4B2E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40043" y="1508836"/>
            <a:ext cx="3243412" cy="39369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12014-6F80-BF47-B7BA-DF0A1F35DBD9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CFE4698F-0AFB-0C4E-AB71-5294DE14E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3248" y="5548284"/>
            <a:ext cx="3346844" cy="696896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43605-A168-C046-AC7B-CC8D16CA70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C6D337-84FA-2645-A94D-9966652555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1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39752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mosaic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7713" y="268357"/>
            <a:ext cx="4199978" cy="19348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57713" y="2423506"/>
            <a:ext cx="1801259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4686" y="2423506"/>
            <a:ext cx="2213006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7713" y="4880114"/>
            <a:ext cx="4199978" cy="119488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F72DE-636B-FE4D-87F6-0AF5FD7712F2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A0DE551-BEBF-5B47-AEA7-060FF4ED69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651" y="403884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34CE9BF-FB0E-AA4E-B0AD-336DC2FA27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652" y="1199596"/>
            <a:ext cx="3076174" cy="636825"/>
          </a:xfrm>
        </p:spPr>
        <p:txBody>
          <a:bodyPr>
            <a:normAutofit/>
          </a:bodyPr>
          <a:lstStyle>
            <a:lvl1pPr marL="0" indent="0">
              <a:buNone/>
              <a:defRPr sz="2025" b="0" i="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06B94C8-3960-3D43-8E6E-23367B27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651" y="2104170"/>
            <a:ext cx="3116047" cy="4251194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B942-4168-324C-B144-6C7E966834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3C2D2-B7D8-AE48-86E3-7247C33A8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15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mosaic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8DA5BF-5E9D-D048-8F19-7BC2B03F1F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6830" y="268357"/>
            <a:ext cx="4199978" cy="19348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3D5CA99-8420-0B4B-94BA-BA1C672501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6831" y="2423506"/>
            <a:ext cx="1801259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D2F892EA-F5E2-E042-8BC3-7D0CA813BC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3803" y="2423506"/>
            <a:ext cx="2213006" cy="22177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6A693A-0D46-3B49-A917-04D98BFB29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6830" y="4880114"/>
            <a:ext cx="4199978" cy="161212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3BB53-A7F0-1444-BC3E-B8C6AE9C99A5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3815B60-BF9C-2549-8515-332389FEC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199" y="390825"/>
            <a:ext cx="3544616" cy="63682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left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A19E09F-E223-1A4D-AB63-DB4679D563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2199" y="1186537"/>
            <a:ext cx="3076174" cy="636825"/>
          </a:xfrm>
        </p:spPr>
        <p:txBody>
          <a:bodyPr>
            <a:normAutofit/>
          </a:bodyPr>
          <a:lstStyle>
            <a:lvl1pPr marL="0" indent="0">
              <a:buNone/>
              <a:defRPr sz="2025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6839152-6269-F849-ABAB-14B0FD94E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199" y="2091107"/>
            <a:ext cx="3116047" cy="4251194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  <a:p>
            <a:pPr lvl="0"/>
            <a:r>
              <a:rPr lang="en-US"/>
              <a:t>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</a:p>
          <a:p>
            <a:pPr lvl="0"/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br>
              <a:rPr lang="en-US"/>
            </a:b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334E-5E36-1F4B-9CD2-98A40384BD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05453-969D-DB48-A9CE-9EBA0D94D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8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mosaic botto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EE964C1-9E47-5545-BDD5-3E90B06BA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1818" y="2070173"/>
            <a:ext cx="2750411" cy="40513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B5F97-94EA-4C42-8088-A9E31DCE6F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1583" y="2070173"/>
            <a:ext cx="2750411" cy="405132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03798D0-8671-9D43-91CA-CAC36A428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6794" y="2006177"/>
            <a:ext cx="2750411" cy="202698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4EE5ADEC-60D9-8646-B77B-E40BE4C16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96794" y="4348495"/>
            <a:ext cx="2750411" cy="177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EF692-66BC-E54E-9FB1-746B92D79FB9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8B49C452-6804-4440-9467-2480DD74C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025" y="428527"/>
            <a:ext cx="4082275" cy="636825"/>
          </a:xfrm>
        </p:spPr>
        <p:txBody>
          <a:bodyPr>
            <a:normAutofit/>
          </a:bodyPr>
          <a:lstStyle>
            <a:lvl1pPr marL="0" indent="0">
              <a:buNone/>
              <a:defRPr sz="2625" b="1">
                <a:solidFill>
                  <a:srgbClr val="232F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Image mosaic bottom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D0F8308-6FA1-B145-A47D-6809E5D42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025" y="1065352"/>
            <a:ext cx="4082275" cy="472798"/>
          </a:xfrm>
        </p:spPr>
        <p:txBody>
          <a:bodyPr>
            <a:normAutofit/>
          </a:bodyPr>
          <a:lstStyle>
            <a:lvl1pPr marL="0" indent="0">
              <a:buNone/>
              <a:defRPr sz="2025" b="0" i="0">
                <a:solidFill>
                  <a:srgbClr val="232F3E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1DE9B54-9DE2-2143-B8BE-52F1238A91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736" y="407745"/>
            <a:ext cx="3346844" cy="1701388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32E9D-DC38-FA4E-928B-74F5D0EB64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9A013-5328-1047-99D7-E2D14D27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629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A4C7E7B-903A-6F4B-947B-259BCDDF30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026" y="1390664"/>
            <a:ext cx="5106107" cy="1092907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D4B362B-5655-0E44-86EF-696029DFF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8944" y="3565955"/>
            <a:ext cx="1999519" cy="238653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endParaRPr lang="en-US"/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  <a:br>
              <a:rPr lang="en-US"/>
            </a:br>
            <a:endParaRPr lang="en-US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29D2BA7-EAAE-2F45-9759-151501BFE5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945" y="2994002"/>
            <a:ext cx="1558576" cy="559667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513ABE-BE77-E14B-B4B7-C7D788989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0230" y="3565955"/>
            <a:ext cx="1999519" cy="2386533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7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975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</a:t>
            </a:r>
          </a:p>
          <a:p>
            <a:pPr lvl="1"/>
            <a:r>
              <a:rPr lang="en-US"/>
              <a:t>Sub bullet</a:t>
            </a:r>
          </a:p>
          <a:p>
            <a:pPr lvl="1"/>
            <a:r>
              <a:rPr lang="en-US"/>
              <a:t>Sub bullet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6E0BC76-F7A7-D84B-836E-F622B1C30C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0230" y="2994002"/>
            <a:ext cx="1558576" cy="559667"/>
          </a:xfrm>
        </p:spPr>
        <p:txBody>
          <a:bodyPr>
            <a:normAutofit/>
          </a:bodyPr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2D2596D-33E9-534C-A822-A9CD40206A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2026" y="488273"/>
            <a:ext cx="6232632" cy="798830"/>
          </a:xfrm>
        </p:spPr>
        <p:txBody>
          <a:bodyPr>
            <a:normAutofit/>
          </a:bodyPr>
          <a:lstStyle>
            <a:lvl1pPr marL="0" indent="0">
              <a:buNone/>
              <a:defRPr sz="2625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Info slide option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3AEE9-A425-4D45-9958-11BA639DBC7D}"/>
              </a:ext>
            </a:extLst>
          </p:cNvPr>
          <p:cNvSpPr/>
          <p:nvPr userDrawn="1"/>
        </p:nvSpPr>
        <p:spPr>
          <a:xfrm>
            <a:off x="-1190" y="6692478"/>
            <a:ext cx="9145190" cy="165523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C32AE-0D07-4943-B0B6-6FB38907FB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8151E4-2E3A-444D-8EBA-B92AA5FFD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34656" y="6211525"/>
            <a:ext cx="313689" cy="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82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lle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A4E752-ABA3-234B-A596-8B189678A6D9}"/>
              </a:ext>
            </a:extLst>
          </p:cNvPr>
          <p:cNvSpPr/>
          <p:nvPr userDrawn="1"/>
        </p:nvSpPr>
        <p:spPr>
          <a:xfrm>
            <a:off x="0" y="-76449"/>
            <a:ext cx="9144000" cy="6918960"/>
          </a:xfrm>
          <a:prstGeom prst="rect">
            <a:avLst/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5CDF6D2-C586-CB40-8F5B-E2FA0E690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249" y="4367200"/>
            <a:ext cx="5629575" cy="622735"/>
          </a:xfrm>
        </p:spPr>
        <p:txBody>
          <a:bodyPr>
            <a:noAutofit/>
          </a:bodyPr>
          <a:lstStyle>
            <a:lvl1pPr marL="0" indent="0">
              <a:buNone/>
              <a:defRPr sz="2625" b="0" i="0">
                <a:solidFill>
                  <a:schemeClr val="bg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- First Name Last Name, Position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AFE1503-9AEC-C44C-A96B-2482BD8D3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249" y="2115989"/>
            <a:ext cx="6392429" cy="1267043"/>
          </a:xfrm>
        </p:spPr>
        <p:txBody>
          <a:bodyPr>
            <a:noAutofit/>
          </a:bodyPr>
          <a:lstStyle>
            <a:lvl1pPr marL="0" indent="0">
              <a:buNone/>
              <a:defRPr sz="37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“Placeholder pulled quote. Aluminum Association.”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D930A-C366-574B-84B7-3CAF4C971B7D}"/>
              </a:ext>
            </a:extLst>
          </p:cNvPr>
          <p:cNvSpPr/>
          <p:nvPr userDrawn="1"/>
        </p:nvSpPr>
        <p:spPr>
          <a:xfrm>
            <a:off x="593249" y="3841413"/>
            <a:ext cx="605039" cy="67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49BB-B7D7-E345-A8DB-FC06E53E41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5E7A5-C262-6F49-9123-7F659243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0700" y="6235575"/>
            <a:ext cx="356760" cy="4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6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-He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6488" y="83816"/>
            <a:ext cx="7920000" cy="968920"/>
          </a:xfrm>
        </p:spPr>
        <p:txBody>
          <a:bodyPr/>
          <a:lstStyle>
            <a:lvl1pPr>
              <a:defRPr sz="3000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4128" y="1123142"/>
            <a:ext cx="7884440" cy="30771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34968" y="182381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9B6A4-4B9C-4CFE-9788-974D6AABB6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A_Logo_Gree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149262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2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836714"/>
            <a:ext cx="7920000" cy="31495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1" y="1515603"/>
            <a:ext cx="7884440" cy="30771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1" y="6299741"/>
            <a:ext cx="349640" cy="230769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/>
              <a:t>6</a:t>
            </a:r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756000" y="3523133"/>
            <a:ext cx="7632000" cy="310341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 err="1"/>
              <a:t>image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6000" y="5257800"/>
            <a:ext cx="7632000" cy="304800"/>
          </a:xfrm>
          <a:solidFill>
            <a:srgbClr val="6DC701"/>
          </a:solidFill>
        </p:spPr>
        <p:txBody>
          <a:bodyPr wrap="square" lIns="43200" tIns="0" rIns="43200" bIns="0" anchor="ctr">
            <a:noAutofit/>
          </a:bodyPr>
          <a:lstStyle>
            <a:lvl1pPr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A_Logo_Green.eps">
            <a:extLst>
              <a:ext uri="{FF2B5EF4-FFF2-40B4-BE49-F238E27FC236}">
                <a16:creationId xmlns:a16="http://schemas.microsoft.com/office/drawing/2014/main" id="{07802602-D0C5-4694-BACC-D4001CC43E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149262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0169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67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67">
              <a:defRPr/>
            </a:pPr>
            <a:endParaRPr lang="fr-C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67">
              <a:defRPr/>
            </a:pPr>
            <a:fld id="{CA9DB5DD-7894-4AA3-A655-84B849F0F151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 defTabSz="913967"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5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9602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399B-B8C0-494A-9C65-1893272D5054}" type="datetime1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25B5-17E8-0444-A27F-FDDF86F627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0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4" r:id="rId38"/>
    <p:sldLayoutId id="2147483715" r:id="rId39"/>
    <p:sldLayoutId id="2147483716" r:id="rId40"/>
    <p:sldLayoutId id="2147483717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04" r:id="rId50"/>
    <p:sldLayoutId id="2147483700" r:id="rId51"/>
    <p:sldLayoutId id="2147483705" r:id="rId52"/>
    <p:sldLayoutId id="2147483706" r:id="rId53"/>
    <p:sldLayoutId id="2147483707" r:id="rId54"/>
    <p:sldLayoutId id="2147483731" r:id="rId55"/>
    <p:sldLayoutId id="2147483734" r:id="rId56"/>
    <p:sldLayoutId id="2147483735" r:id="rId57"/>
    <p:sldLayoutId id="2147483697" r:id="rId58"/>
    <p:sldLayoutId id="2147483736" r:id="rId59"/>
    <p:sldLayoutId id="2147483728" r:id="rId60"/>
    <p:sldLayoutId id="2147483729" r:id="rId61"/>
    <p:sldLayoutId id="2147483732" r:id="rId62"/>
    <p:sldLayoutId id="2147483733" r:id="rId63"/>
    <p:sldLayoutId id="2147483726" r:id="rId64"/>
    <p:sldLayoutId id="2147483701" r:id="rId65"/>
    <p:sldLayoutId id="2147483702" r:id="rId6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317A2D-A4A2-6645-9C66-3606E88FE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127" y="1698338"/>
            <a:ext cx="6060008" cy="1167399"/>
          </a:xfrm>
        </p:spPr>
        <p:txBody>
          <a:bodyPr vert="horz" lIns="34286" tIns="17143" rIns="34286" bIns="17143" rtlCol="0" anchor="t">
            <a:noAutofit/>
          </a:bodyPr>
          <a:lstStyle/>
          <a:p>
            <a:r>
              <a:rPr lang="en-US" sz="3600" dirty="0"/>
              <a:t>Annual Summary of Molten Metal Incidents in 2024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ED62D-B634-C546-B4FA-12D466810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74937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39429-5E54-4A55-A8D8-DE639F9E3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B62D-3545-258F-1807-163DD5A990D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9104557-52D3-B7DA-C4A7-75C254F722A0}"/>
              </a:ext>
            </a:extLst>
          </p:cNvPr>
          <p:cNvSpPr txBox="1">
            <a:spLocks/>
          </p:cNvSpPr>
          <p:nvPr/>
        </p:nvSpPr>
        <p:spPr>
          <a:xfrm>
            <a:off x="806011" y="5776956"/>
            <a:ext cx="7602968" cy="569055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8. Injuries From Incidents For 1981 – 2024	               Sep. 2025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B675D345-C21F-B422-B6EC-4868153AE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75306"/>
              </p:ext>
            </p:extLst>
          </p:nvPr>
        </p:nvGraphicFramePr>
        <p:xfrm>
          <a:off x="241300" y="1473200"/>
          <a:ext cx="8767763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95837" imgH="3340235" progId="Excel.Sheet.8">
                  <p:embed/>
                </p:oleObj>
              </mc:Choice>
              <mc:Fallback>
                <p:oleObj name="Worksheet" r:id="rId3" imgW="4895837" imgH="3340235" progId="Excel.Sheet.8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611E6A61-2B1A-AD71-A8E6-151E4B9F4C0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473200"/>
                        <a:ext cx="8767763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4CC3DC67-C149-92DC-AF55-51063912088F}"/>
              </a:ext>
            </a:extLst>
          </p:cNvPr>
          <p:cNvSpPr/>
          <p:nvPr/>
        </p:nvSpPr>
        <p:spPr>
          <a:xfrm rot="1247973">
            <a:off x="7094322" y="4048691"/>
            <a:ext cx="1153959" cy="332371"/>
          </a:xfrm>
          <a:prstGeom prst="rightArrow">
            <a:avLst>
              <a:gd name="adj1" fmla="val 31759"/>
              <a:gd name="adj2" fmla="val 83333"/>
            </a:avLst>
          </a:prstGeom>
          <a:solidFill>
            <a:srgbClr val="8BC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CCB98-D718-BE5D-6E2B-0C27936F3FF1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dirty="0"/>
              <a:t>Injuries from Incidents 1981 – 2024 (Total 1686)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5B8AB63-FEFD-9D75-9634-451D7E1C5691}"/>
              </a:ext>
            </a:extLst>
          </p:cNvPr>
          <p:cNvSpPr/>
          <p:nvPr/>
        </p:nvSpPr>
        <p:spPr>
          <a:xfrm rot="17790713">
            <a:off x="7913760" y="3717250"/>
            <a:ext cx="644940" cy="302117"/>
          </a:xfrm>
          <a:prstGeom prst="rightArrow">
            <a:avLst>
              <a:gd name="adj1" fmla="val 31759"/>
              <a:gd name="adj2" fmla="val 833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6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484585" y="5863006"/>
            <a:ext cx="8030765" cy="493345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9. % Injuries/Total Annual Incidents 2001 – 2024                Sep. 2025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66FADF3-4222-3D67-54F1-5FB650E06029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% Injuries per Total Annual Incidents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2001 – 202</a:t>
            </a:r>
            <a:r>
              <a:rPr lang="en-US" sz="3200" b="1" dirty="0"/>
              <a:t>4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(Total 877 Injuries)</a:t>
            </a:r>
            <a:endParaRPr lang="en-US" sz="3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695C38F-1F2E-464C-8758-8C53AC78F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536757"/>
              </p:ext>
            </p:extLst>
          </p:nvPr>
        </p:nvGraphicFramePr>
        <p:xfrm>
          <a:off x="557561" y="1543050"/>
          <a:ext cx="7957789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8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6942-3D74-41F7-D946-E50CC7B3C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BB604-248A-43FF-18C8-449381EEC06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5088116-60E9-8C0E-6BC6-363D3B94DF69}"/>
              </a:ext>
            </a:extLst>
          </p:cNvPr>
          <p:cNvSpPr txBox="1">
            <a:spLocks/>
          </p:cNvSpPr>
          <p:nvPr/>
        </p:nvSpPr>
        <p:spPr>
          <a:xfrm>
            <a:off x="385412" y="5731270"/>
            <a:ext cx="8427024" cy="423953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10. Avg. # Injuries / Yr. For 2001-2016, 2017-2023 &amp; 2024    Sep. 2025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65684D-3BAE-A1E0-5247-274E5B13FD58}"/>
              </a:ext>
            </a:extLst>
          </p:cNvPr>
          <p:cNvSpPr txBox="1">
            <a:spLocks/>
          </p:cNvSpPr>
          <p:nvPr/>
        </p:nvSpPr>
        <p:spPr>
          <a:xfrm>
            <a:off x="385411" y="439687"/>
            <a:ext cx="7834563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Average # of Injuries / Year from Explosions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A6A743-687D-A2EB-932A-51C2394CB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728456"/>
              </p:ext>
            </p:extLst>
          </p:nvPr>
        </p:nvGraphicFramePr>
        <p:xfrm>
          <a:off x="557408" y="1083701"/>
          <a:ext cx="8029184" cy="486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340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1535CAA7-FE5E-19FE-A0B2-03748173D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145798"/>
              </p:ext>
            </p:extLst>
          </p:nvPr>
        </p:nvGraphicFramePr>
        <p:xfrm>
          <a:off x="111125" y="1420470"/>
          <a:ext cx="8420100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02806" imgH="5727565" progId="Excel.Sheet.8">
                  <p:embed/>
                </p:oleObj>
              </mc:Choice>
              <mc:Fallback>
                <p:oleObj name="Worksheet" r:id="rId3" imgW="8502806" imgH="5727565" progId="Excel.Sheet.8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1535CAA7-FE5E-19FE-A0B2-03748173D2F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1420470"/>
                        <a:ext cx="8420100" cy="525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495656" y="5938782"/>
            <a:ext cx="8388509" cy="365125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</a:t>
            </a:r>
            <a:r>
              <a:rPr lang="en-US" sz="2175" b="1" dirty="0">
                <a:latin typeface="+mn-lt"/>
                <a:ea typeface="Calibri"/>
                <a:cs typeface="Times New Roman"/>
              </a:rPr>
              <a:t> 11. Injuries By Severity For 1981 – 2024	                    Sep. 2025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CBDEDEA-E191-E448-EE92-D0A3AEC94725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Injuries by Severity – Total 1686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1981 – 2024</a:t>
            </a:r>
          </a:p>
        </p:txBody>
      </p:sp>
    </p:spTree>
    <p:extLst>
      <p:ext uri="{BB962C8B-B14F-4D97-AF65-F5344CB8AC3E}">
        <p14:creationId xmlns:p14="http://schemas.microsoft.com/office/powerpoint/2010/main" val="77198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574514" y="5826350"/>
            <a:ext cx="8202017" cy="477557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12. Injuries Levels By Percentage For 1981 – 2024          Sep. 2025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29BACFE0-1FBC-DC7E-6771-1FEF7D17B0B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55235907"/>
              </p:ext>
            </p:extLst>
          </p:nvPr>
        </p:nvGraphicFramePr>
        <p:xfrm>
          <a:off x="1385888" y="1322388"/>
          <a:ext cx="7499350" cy="43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83769" imgH="5092835" progId="Excel.Sheet.8">
                  <p:embed/>
                </p:oleObj>
              </mc:Choice>
              <mc:Fallback>
                <p:oleObj name="Worksheet" r:id="rId3" imgW="8483769" imgH="5092835" progId="Excel.Sheet.8">
                  <p:embed/>
                  <p:pic>
                    <p:nvPicPr>
                      <p:cNvPr id="3" name="Object 1">
                        <a:extLst>
                          <a:ext uri="{FF2B5EF4-FFF2-40B4-BE49-F238E27FC236}">
                            <a16:creationId xmlns:a16="http://schemas.microsoft.com/office/drawing/2014/main" id="{29BACFE0-1FBC-DC7E-6771-1FEF7D17B0B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322388"/>
                        <a:ext cx="7499350" cy="434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97D99C-1515-F253-4E6D-676EB861B36B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Injury Levels by Percentage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1981 - 2024</a:t>
            </a:r>
          </a:p>
        </p:txBody>
      </p:sp>
    </p:spTree>
    <p:extLst>
      <p:ext uri="{BB962C8B-B14F-4D97-AF65-F5344CB8AC3E}">
        <p14:creationId xmlns:p14="http://schemas.microsoft.com/office/powerpoint/2010/main" val="17115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763906" y="5923877"/>
            <a:ext cx="8211794" cy="36512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13. Injury Risk Per 100 Explosions For 1981 – 2024      Sep. 2025</a:t>
            </a:r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B82682D0-07A3-569F-9858-24D39AD4C92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58886753"/>
              </p:ext>
            </p:extLst>
          </p:nvPr>
        </p:nvGraphicFramePr>
        <p:xfrm>
          <a:off x="498475" y="1525414"/>
          <a:ext cx="808355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92990" imgH="5232265" progId="Excel.Sheet.8">
                  <p:embed/>
                </p:oleObj>
              </mc:Choice>
              <mc:Fallback>
                <p:oleObj name="Worksheet" r:id="rId3" imgW="8292990" imgH="5232265" progId="Excel.Sheet.8">
                  <p:embed/>
                  <p:pic>
                    <p:nvPicPr>
                      <p:cNvPr id="5" name="Object 1">
                        <a:extLst>
                          <a:ext uri="{FF2B5EF4-FFF2-40B4-BE49-F238E27FC236}">
                            <a16:creationId xmlns:a16="http://schemas.microsoft.com/office/drawing/2014/main" id="{B82682D0-07A3-569F-9858-24D39AD4C92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525414"/>
                        <a:ext cx="8083550" cy="411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9DC6EC6-CD6B-0FB3-8988-F4FE23CE7D69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Injury Risk per 100 Explosions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1981 - 2024</a:t>
            </a:r>
          </a:p>
        </p:txBody>
      </p:sp>
    </p:spTree>
    <p:extLst>
      <p:ext uri="{BB962C8B-B14F-4D97-AF65-F5344CB8AC3E}">
        <p14:creationId xmlns:p14="http://schemas.microsoft.com/office/powerpoint/2010/main" val="371670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866789" y="5745060"/>
            <a:ext cx="7805530" cy="513868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14. Fatalities From Explosions For 1981 – 2024              Sep. 2025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8F660254-4C33-0046-B51B-2C81B4BF8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847772"/>
              </p:ext>
            </p:extLst>
          </p:nvPr>
        </p:nvGraphicFramePr>
        <p:xfrm>
          <a:off x="471488" y="1381124"/>
          <a:ext cx="8536588" cy="457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46631" imgH="5334000" progId="Excel.Sheet.8">
                  <p:embed/>
                </p:oleObj>
              </mc:Choice>
              <mc:Fallback>
                <p:oleObj name="Worksheet" r:id="rId3" imgW="6146631" imgH="5334000" progId="Excel.Sheet.8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8F660254-4C33-0046-B51B-2C81B4BF8BB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381124"/>
                        <a:ext cx="8536588" cy="4574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683350-C0D6-AB1C-B2E2-3044333CF3E8}"/>
              </a:ext>
            </a:extLst>
          </p:cNvPr>
          <p:cNvSpPr txBox="1"/>
          <p:nvPr/>
        </p:nvSpPr>
        <p:spPr>
          <a:xfrm>
            <a:off x="6138064" y="2525396"/>
            <a:ext cx="1771419" cy="646331"/>
          </a:xfrm>
          <a:prstGeom prst="rect">
            <a:avLst/>
          </a:prstGeom>
          <a:solidFill>
            <a:srgbClr val="D7DCE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Avg # </a:t>
            </a:r>
            <a:r>
              <a:rPr lang="en-US" sz="1800" b="1" dirty="0" err="1"/>
              <a:t>Fatals</a:t>
            </a:r>
            <a:r>
              <a:rPr lang="en-US" sz="1800" b="1" dirty="0"/>
              <a:t> Last 10 Yrs – </a:t>
            </a:r>
            <a:r>
              <a:rPr lang="en-US" b="1" dirty="0"/>
              <a:t>1.5</a:t>
            </a:r>
            <a:endParaRPr lang="en-US" sz="975" b="1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1EAEB6-2B60-8604-0217-71A62E6EBBC5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Fatalities from Explosions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1981 - 2024</a:t>
            </a:r>
          </a:p>
        </p:txBody>
      </p:sp>
    </p:spTree>
    <p:extLst>
      <p:ext uri="{BB962C8B-B14F-4D97-AF65-F5344CB8AC3E}">
        <p14:creationId xmlns:p14="http://schemas.microsoft.com/office/powerpoint/2010/main" val="59719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17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85412" y="5922236"/>
            <a:ext cx="8331298" cy="595338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15. Force Level Incidents By Operation For 2024               Sep. 2025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3AED4DE-3024-2AD9-0DEA-26E6C9141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394250"/>
              </p:ext>
            </p:extLst>
          </p:nvPr>
        </p:nvGraphicFramePr>
        <p:xfrm>
          <a:off x="77788" y="1266825"/>
          <a:ext cx="8540750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64731" imgH="5098915" progId="Excel.Sheet.8">
                  <p:embed/>
                </p:oleObj>
              </mc:Choice>
              <mc:Fallback>
                <p:oleObj name="Worksheet" r:id="rId3" imgW="8464731" imgH="5098915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33AED4DE-3024-2AD9-0DEA-26E6C9141A6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1266825"/>
                        <a:ext cx="8540750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D71E683-DCF6-8F3F-F4DA-3F273FDE02F6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7263074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Force Level Incidents by Operation – 2024</a:t>
            </a:r>
          </a:p>
        </p:txBody>
      </p:sp>
    </p:spTree>
    <p:extLst>
      <p:ext uri="{BB962C8B-B14F-4D97-AF65-F5344CB8AC3E}">
        <p14:creationId xmlns:p14="http://schemas.microsoft.com/office/powerpoint/2010/main" val="392738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459603" y="5874092"/>
            <a:ext cx="8224793" cy="599531"/>
          </a:xfrm>
          <a:prstGeom prst="rect">
            <a:avLst/>
          </a:prstGeom>
        </p:spPr>
        <p:txBody>
          <a:bodyPr vert="horz" lIns="34281" tIns="17141" rIns="34281" bIns="17141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50" b="1" dirty="0">
                <a:latin typeface="+mn-lt"/>
                <a:ea typeface="Calibri"/>
                <a:cs typeface="Times New Roman"/>
              </a:rPr>
              <a:t>FIGURE 16. Force Level &amp; % Incidents By Operation For 1980 – 2024   Sep. 2025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9339F90-DCA3-93D2-6B8E-C4A626830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01809"/>
              </p:ext>
            </p:extLst>
          </p:nvPr>
        </p:nvGraphicFramePr>
        <p:xfrm>
          <a:off x="250257" y="1371600"/>
          <a:ext cx="8609581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36068" imgH="5550035" progId="Excel.Sheet.8">
                  <p:embed/>
                </p:oleObj>
              </mc:Choice>
              <mc:Fallback>
                <p:oleObj name="Worksheet" r:id="rId3" imgW="8636068" imgH="5550035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E9339F90-DCA3-93D2-6B8E-C4A626830E0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57" y="1371600"/>
                        <a:ext cx="8609581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437CD0-165B-5CC1-D361-A5B21840E40F}"/>
              </a:ext>
            </a:extLst>
          </p:cNvPr>
          <p:cNvSpPr txBox="1"/>
          <p:nvPr/>
        </p:nvSpPr>
        <p:spPr>
          <a:xfrm>
            <a:off x="2078133" y="1960652"/>
            <a:ext cx="601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68%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0D852-1DAC-08B7-7E45-888389C2CE29}"/>
              </a:ext>
            </a:extLst>
          </p:cNvPr>
          <p:cNvSpPr txBox="1"/>
          <p:nvPr/>
        </p:nvSpPr>
        <p:spPr>
          <a:xfrm>
            <a:off x="2641253" y="3211472"/>
            <a:ext cx="601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27%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6F659-EFB1-19D5-275A-5400BDF9924D}"/>
              </a:ext>
            </a:extLst>
          </p:cNvPr>
          <p:cNvSpPr txBox="1"/>
          <p:nvPr/>
        </p:nvSpPr>
        <p:spPr>
          <a:xfrm>
            <a:off x="3084751" y="3867076"/>
            <a:ext cx="601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324BC-59B2-4021-F9A2-C953F95F4583}"/>
              </a:ext>
            </a:extLst>
          </p:cNvPr>
          <p:cNvSpPr txBox="1"/>
          <p:nvPr/>
        </p:nvSpPr>
        <p:spPr>
          <a:xfrm>
            <a:off x="3704681" y="1546983"/>
            <a:ext cx="601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81%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1B770-2C2D-2ED7-0A54-984EBD020339}"/>
              </a:ext>
            </a:extLst>
          </p:cNvPr>
          <p:cNvSpPr txBox="1"/>
          <p:nvPr/>
        </p:nvSpPr>
        <p:spPr>
          <a:xfrm>
            <a:off x="4305852" y="3283698"/>
            <a:ext cx="601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18%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30A59-56B9-4D4A-5F11-10A47A3C9797}"/>
              </a:ext>
            </a:extLst>
          </p:cNvPr>
          <p:cNvSpPr txBox="1"/>
          <p:nvPr/>
        </p:nvSpPr>
        <p:spPr>
          <a:xfrm>
            <a:off x="4737942" y="3927909"/>
            <a:ext cx="601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9296B-59F4-840F-1262-619E775BD419}"/>
              </a:ext>
            </a:extLst>
          </p:cNvPr>
          <p:cNvSpPr txBox="1"/>
          <p:nvPr/>
        </p:nvSpPr>
        <p:spPr>
          <a:xfrm>
            <a:off x="5339114" y="2590800"/>
            <a:ext cx="8203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81%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B7FCC-65BF-1A47-8305-4176EFC744FE}"/>
              </a:ext>
            </a:extLst>
          </p:cNvPr>
          <p:cNvSpPr txBox="1"/>
          <p:nvPr/>
        </p:nvSpPr>
        <p:spPr>
          <a:xfrm>
            <a:off x="6990282" y="3278847"/>
            <a:ext cx="601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90%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F906F-FB7C-A039-1447-2FF920577B60}"/>
              </a:ext>
            </a:extLst>
          </p:cNvPr>
          <p:cNvSpPr txBox="1"/>
          <p:nvPr/>
        </p:nvSpPr>
        <p:spPr>
          <a:xfrm rot="495255">
            <a:off x="7531288" y="3932491"/>
            <a:ext cx="5684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8%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5D7CA9-CB6B-4E1C-F37C-052CF321DC69}"/>
              </a:ext>
            </a:extLst>
          </p:cNvPr>
          <p:cNvSpPr txBox="1"/>
          <p:nvPr/>
        </p:nvSpPr>
        <p:spPr>
          <a:xfrm>
            <a:off x="8011286" y="3984444"/>
            <a:ext cx="601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E0F4A-2360-8583-302B-E34E6A6CA368}"/>
              </a:ext>
            </a:extLst>
          </p:cNvPr>
          <p:cNvSpPr txBox="1"/>
          <p:nvPr/>
        </p:nvSpPr>
        <p:spPr>
          <a:xfrm>
            <a:off x="5899578" y="3614028"/>
            <a:ext cx="6741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18%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3F945E-3598-E624-1298-A16BCCB21EFB}"/>
              </a:ext>
            </a:extLst>
          </p:cNvPr>
          <p:cNvSpPr txBox="1"/>
          <p:nvPr/>
        </p:nvSpPr>
        <p:spPr>
          <a:xfrm>
            <a:off x="6388955" y="3955569"/>
            <a:ext cx="6011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1%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F804C44-7461-ABB0-3707-22C5202F02C3}"/>
              </a:ext>
            </a:extLst>
          </p:cNvPr>
          <p:cNvSpPr txBox="1">
            <a:spLocks/>
          </p:cNvSpPr>
          <p:nvPr/>
        </p:nvSpPr>
        <p:spPr>
          <a:xfrm>
            <a:off x="363385" y="190965"/>
            <a:ext cx="7263074" cy="965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b="1" dirty="0"/>
              <a:t>Force Level &amp; % Incidents by Operation</a:t>
            </a:r>
          </a:p>
          <a:p>
            <a:pPr>
              <a:spcBef>
                <a:spcPts val="0"/>
              </a:spcBef>
            </a:pPr>
            <a:r>
              <a:rPr lang="en-US" sz="3200" b="1" dirty="0"/>
              <a:t>1980 – 2024</a:t>
            </a:r>
          </a:p>
        </p:txBody>
      </p:sp>
    </p:spTree>
    <p:extLst>
      <p:ext uri="{BB962C8B-B14F-4D97-AF65-F5344CB8AC3E}">
        <p14:creationId xmlns:p14="http://schemas.microsoft.com/office/powerpoint/2010/main" val="1846750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7E26A-F8C3-17E4-C367-F5411B6C2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F2752-B174-2757-FD65-483E65EE49B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19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958912-64F8-14E5-C797-19AAC99F4DB0}"/>
              </a:ext>
            </a:extLst>
          </p:cNvPr>
          <p:cNvSpPr txBox="1">
            <a:spLocks/>
          </p:cNvSpPr>
          <p:nvPr/>
        </p:nvSpPr>
        <p:spPr>
          <a:xfrm>
            <a:off x="593025" y="5893797"/>
            <a:ext cx="7987928" cy="524516"/>
          </a:xfrm>
          <a:prstGeom prst="rect">
            <a:avLst/>
          </a:prstGeom>
        </p:spPr>
        <p:txBody>
          <a:bodyPr vert="horz" lIns="34286" tIns="17143" rIns="34286" bIns="17143" rtlCol="0">
            <a:no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30" b="1" dirty="0">
                <a:latin typeface="+mn-lt"/>
                <a:ea typeface="Calibri"/>
                <a:cs typeface="Times New Roman"/>
              </a:rPr>
              <a:t>FIGURE 17. Melting Injuries and Incidents 1990 – 2024                Sep. 2025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90FE2F4-196D-2F1A-8CA0-B65B1CFBCD55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7263074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Melting Injuries and Incidents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1990 – 2024 (Total 335 Injuries)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FCBF9C-0703-4C40-974A-FB7BF9857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203067"/>
              </p:ext>
            </p:extLst>
          </p:nvPr>
        </p:nvGraphicFramePr>
        <p:xfrm>
          <a:off x="385413" y="1628930"/>
          <a:ext cx="8288688" cy="490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8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2B9271-91D0-9609-4C3A-78A48D4EC0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412" y="440378"/>
            <a:ext cx="6446938" cy="477557"/>
          </a:xfrm>
        </p:spPr>
        <p:txBody>
          <a:bodyPr>
            <a:noAutofit/>
          </a:bodyPr>
          <a:lstStyle/>
          <a:p>
            <a:r>
              <a:rPr lang="en-US" sz="3200" b="1" kern="0" dirty="0"/>
              <a:t>Explosion Rating Force Criteria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770516" y="5693213"/>
            <a:ext cx="7602968" cy="281113"/>
          </a:xfrm>
          <a:prstGeom prst="rect">
            <a:avLst/>
          </a:prstGeom>
        </p:spPr>
        <p:txBody>
          <a:bodyPr vert="horz" lIns="34286" tIns="17143" rIns="34286" bIns="17143" rtlCol="0">
            <a:normAutofit fontScale="92500" lnSpcReduction="10000"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TABLE 1. Explosion Rating Force Criteria  	                   Sep. 2025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49AAEB-C199-02A8-93BB-0AEBDBE35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98559"/>
              </p:ext>
            </p:extLst>
          </p:nvPr>
        </p:nvGraphicFramePr>
        <p:xfrm>
          <a:off x="857061" y="2309299"/>
          <a:ext cx="7119369" cy="3001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9842">
                  <a:extLst>
                    <a:ext uri="{9D8B030D-6E8A-4147-A177-3AD203B41FA5}">
                      <a16:colId xmlns:a16="http://schemas.microsoft.com/office/drawing/2014/main" val="3228532856"/>
                    </a:ext>
                  </a:extLst>
                </a:gridCol>
                <a:gridCol w="1779842">
                  <a:extLst>
                    <a:ext uri="{9D8B030D-6E8A-4147-A177-3AD203B41FA5}">
                      <a16:colId xmlns:a16="http://schemas.microsoft.com/office/drawing/2014/main" val="2196926535"/>
                    </a:ext>
                  </a:extLst>
                </a:gridCol>
                <a:gridCol w="1792522">
                  <a:extLst>
                    <a:ext uri="{9D8B030D-6E8A-4147-A177-3AD203B41FA5}">
                      <a16:colId xmlns:a16="http://schemas.microsoft.com/office/drawing/2014/main" val="2482356283"/>
                    </a:ext>
                  </a:extLst>
                </a:gridCol>
                <a:gridCol w="1767163">
                  <a:extLst>
                    <a:ext uri="{9D8B030D-6E8A-4147-A177-3AD203B41FA5}">
                      <a16:colId xmlns:a16="http://schemas.microsoft.com/office/drawing/2014/main" val="2524940099"/>
                    </a:ext>
                  </a:extLst>
                </a:gridCol>
              </a:tblGrid>
              <a:tr h="47251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Guidelines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Force 1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Force 2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Force 3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60388"/>
                  </a:ext>
                </a:extLst>
              </a:tr>
              <a:tr h="5003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Property Damage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Minor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Considerable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2298"/>
                  </a:ext>
                </a:extLst>
              </a:tr>
              <a:tr h="5003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Light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Minimal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Flash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Intense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820027"/>
                  </a:ext>
                </a:extLst>
              </a:tr>
              <a:tr h="5003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Sound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Short cracking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Loud Report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Painful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58551"/>
                  </a:ext>
                </a:extLst>
              </a:tr>
              <a:tr h="50031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Vibration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Short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and sharp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Brief rolling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Massive structural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410985"/>
                  </a:ext>
                </a:extLst>
              </a:tr>
              <a:tr h="5281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Metal</a:t>
                      </a:r>
                      <a:r>
                        <a:rPr lang="en-US" sz="1200" b="1" baseline="0" dirty="0">
                          <a:latin typeface="Arial" pitchFamily="34" charset="0"/>
                          <a:cs typeface="Arial" pitchFamily="34" charset="0"/>
                        </a:rPr>
                        <a:t> Dispersion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&lt;15 feet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&gt;15 to 50 feet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&gt;50 feet</a:t>
                      </a:r>
                    </a:p>
                  </a:txBody>
                  <a:tcPr marL="40040" marR="40040" marT="12857" marB="128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3953"/>
                  </a:ext>
                </a:extLst>
              </a:tr>
            </a:tbl>
          </a:graphicData>
        </a:graphic>
      </p:graphicFrame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67F0EEB6-BADA-456B-00F5-C31F677EC223}"/>
              </a:ext>
            </a:extLst>
          </p:cNvPr>
          <p:cNvSpPr/>
          <p:nvPr/>
        </p:nvSpPr>
        <p:spPr>
          <a:xfrm>
            <a:off x="857061" y="2309299"/>
            <a:ext cx="1778368" cy="300189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sp>
        <p:nvSpPr>
          <p:cNvPr id="9" name="Right Arrow 7">
            <a:extLst>
              <a:ext uri="{FF2B5EF4-FFF2-40B4-BE49-F238E27FC236}">
                <a16:creationId xmlns:a16="http://schemas.microsoft.com/office/drawing/2014/main" id="{93916500-A9CB-E13A-9384-54C82615476E}"/>
              </a:ext>
            </a:extLst>
          </p:cNvPr>
          <p:cNvSpPr/>
          <p:nvPr/>
        </p:nvSpPr>
        <p:spPr bwMode="auto">
          <a:xfrm>
            <a:off x="2635428" y="1715774"/>
            <a:ext cx="5376647" cy="453285"/>
          </a:xfrm>
          <a:prstGeom prst="rightArrow">
            <a:avLst/>
          </a:prstGeom>
          <a:gradFill flip="none" rotWithShape="1">
            <a:gsLst>
              <a:gs pos="30000">
                <a:srgbClr val="0070C0"/>
              </a:gs>
              <a:gs pos="35000">
                <a:srgbClr val="FFFF00"/>
              </a:gs>
              <a:gs pos="65000">
                <a:srgbClr val="FFFF00"/>
              </a:gs>
              <a:gs pos="71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4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B015BFF-06E5-BDAB-E9DC-115F7351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428" y="1472552"/>
            <a:ext cx="113713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25" b="1" dirty="0">
                <a:solidFill>
                  <a:srgbClr val="4472C4"/>
                </a:solidFill>
              </a:rPr>
              <a:t>Low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3889D90-D3DF-08AA-F07B-34E00F82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350" y="1473477"/>
            <a:ext cx="1144080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25" b="1" dirty="0">
                <a:solidFill>
                  <a:srgbClr val="FF0000"/>
                </a:solidFill>
              </a:rPr>
              <a:t>Severe</a:t>
            </a:r>
          </a:p>
        </p:txBody>
      </p:sp>
    </p:spTree>
    <p:extLst>
      <p:ext uri="{BB962C8B-B14F-4D97-AF65-F5344CB8AC3E}">
        <p14:creationId xmlns:p14="http://schemas.microsoft.com/office/powerpoint/2010/main" val="21269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20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628649" y="5991225"/>
            <a:ext cx="7639451" cy="286525"/>
          </a:xfrm>
          <a:prstGeom prst="rect">
            <a:avLst/>
          </a:prstGeom>
        </p:spPr>
        <p:txBody>
          <a:bodyPr vert="horz" lIns="34286" tIns="17143" rIns="34286" bIns="17143" rtlCol="0">
            <a:no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30" b="1" dirty="0">
                <a:latin typeface="+mn-lt"/>
                <a:ea typeface="Calibri"/>
                <a:cs typeface="Times New Roman"/>
              </a:rPr>
              <a:t>FIGURE 18. Melting Injuries Per Incidents 1990 – 2024             Sep. 2025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985862-445E-4148-356E-9EF27040048E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7263074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Melting Injuries per Incidents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1990 – 2024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34BB2B-FB26-43A9-864A-89FB0ECEA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206470"/>
              </p:ext>
            </p:extLst>
          </p:nvPr>
        </p:nvGraphicFramePr>
        <p:xfrm>
          <a:off x="165100" y="1477328"/>
          <a:ext cx="8801100" cy="443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5879AF-D10C-B73B-02A8-0F5B9873FDDC}"/>
              </a:ext>
            </a:extLst>
          </p:cNvPr>
          <p:cNvSpPr txBox="1"/>
          <p:nvPr/>
        </p:nvSpPr>
        <p:spPr>
          <a:xfrm>
            <a:off x="2970698" y="1621020"/>
            <a:ext cx="1601302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/>
              <a:t>2007 Rate – 3.4 Due to Force 3 China Explosion w/ 84 Total Injuries, Including 16 Fatalities</a:t>
            </a:r>
          </a:p>
        </p:txBody>
      </p:sp>
    </p:spTree>
    <p:extLst>
      <p:ext uri="{BB962C8B-B14F-4D97-AF65-F5344CB8AC3E}">
        <p14:creationId xmlns:p14="http://schemas.microsoft.com/office/powerpoint/2010/main" val="617948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D84C1-9D42-2EF0-E2F8-1E9136036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9DB7-F7E6-E696-C574-6AD2A7EA05F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21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6785C59-0C7E-0CC9-3070-18DABEA253F8}"/>
              </a:ext>
            </a:extLst>
          </p:cNvPr>
          <p:cNvSpPr txBox="1">
            <a:spLocks/>
          </p:cNvSpPr>
          <p:nvPr/>
        </p:nvSpPr>
        <p:spPr>
          <a:xfrm>
            <a:off x="789273" y="5915574"/>
            <a:ext cx="8028728" cy="365125"/>
          </a:xfrm>
          <a:prstGeom prst="rect">
            <a:avLst/>
          </a:prstGeom>
        </p:spPr>
        <p:txBody>
          <a:bodyPr vert="horz" lIns="34286" tIns="17143" rIns="34286" bIns="17143" rtlCol="0">
            <a:no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30" b="1" dirty="0">
                <a:latin typeface="+mn-lt"/>
                <a:ea typeface="Calibri"/>
                <a:cs typeface="Times New Roman"/>
              </a:rPr>
              <a:t>FIGURE 19. Casting Injuries and Incidents 1990 – 2024                   Sep. 2025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D465A4-14AE-3914-7DCB-42964C48C3B4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7263074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Casting Injuries and Incidents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1990 – 2024 (Total 394 Injuries)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F854E5-298B-4B57-8579-5932128EA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877582"/>
              </p:ext>
            </p:extLst>
          </p:nvPr>
        </p:nvGraphicFramePr>
        <p:xfrm>
          <a:off x="587237" y="1533227"/>
          <a:ext cx="8432799" cy="500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96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22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628650" y="5817127"/>
            <a:ext cx="7855559" cy="72178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20. Casting Injuries Per Incidents 1990 – 2024                  Sep. 2025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D8FE9B0-91CE-5986-EAC5-F00EDEA245DA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7263074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Casting Injuries per Incidents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1990 – 2024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B33A43-D1C2-4FC0-A76D-31F8F3C43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155983"/>
              </p:ext>
            </p:extLst>
          </p:nvPr>
        </p:nvGraphicFramePr>
        <p:xfrm>
          <a:off x="385412" y="1431574"/>
          <a:ext cx="8440729" cy="4274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314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C7293-915D-0BF3-03FC-710929691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29443-EC67-AA00-B84E-51DBAB4663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9DD8BB-C6DE-7820-A10F-75A754F766FD}"/>
              </a:ext>
            </a:extLst>
          </p:cNvPr>
          <p:cNvSpPr txBox="1">
            <a:spLocks/>
          </p:cNvSpPr>
          <p:nvPr/>
        </p:nvSpPr>
        <p:spPr>
          <a:xfrm>
            <a:off x="670754" y="5870961"/>
            <a:ext cx="7844595" cy="450992"/>
          </a:xfrm>
          <a:prstGeom prst="rect">
            <a:avLst/>
          </a:prstGeom>
        </p:spPr>
        <p:txBody>
          <a:bodyPr vert="horz" lIns="34286" tIns="17143" rIns="34286" bIns="17143" rtlCol="0">
            <a:normAutofit fontScale="92500"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21. Transfer Injuries and Incidents 1990 – 2024	                       Sep. 2025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23A2F9-A18B-47F8-C948-115E8DF0BA06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7263074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Transfer Injuries and Incidents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1990 – 2024 (Total 264 Injuries)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19CEA7-AE2B-4012-9E3F-2490FB4D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579238"/>
              </p:ext>
            </p:extLst>
          </p:nvPr>
        </p:nvGraphicFramePr>
        <p:xfrm>
          <a:off x="670754" y="1362974"/>
          <a:ext cx="8128188" cy="429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0659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24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535885" y="5885209"/>
            <a:ext cx="7979465" cy="365126"/>
          </a:xfrm>
          <a:prstGeom prst="rect">
            <a:avLst/>
          </a:prstGeom>
        </p:spPr>
        <p:txBody>
          <a:bodyPr vert="horz" lIns="34286" tIns="17143" rIns="34286" bIns="17143" rtlCol="0">
            <a:no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30" b="1" dirty="0">
                <a:latin typeface="+mn-lt"/>
                <a:ea typeface="Calibri"/>
                <a:cs typeface="Times New Roman"/>
              </a:rPr>
              <a:t>FIGURE 22. Transfer Injuries Per Incidents 1990 – 2024                   Sep. 2025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7D73AE-17D7-69A0-52BF-DD92563FD0F8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7263074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Transfer Injuries per Incidents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1990 – 2024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0619EF-524D-4F9A-ADA8-6E7DED57A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575276"/>
              </p:ext>
            </p:extLst>
          </p:nvPr>
        </p:nvGraphicFramePr>
        <p:xfrm>
          <a:off x="385412" y="1524000"/>
          <a:ext cx="8555388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841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25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679405" y="5974093"/>
            <a:ext cx="7512094" cy="382257"/>
          </a:xfrm>
          <a:prstGeom prst="rect">
            <a:avLst/>
          </a:prstGeom>
        </p:spPr>
        <p:txBody>
          <a:bodyPr vert="horz" lIns="34286" tIns="17143" rIns="34286" bIns="17143" rtlCol="0">
            <a:no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30" b="1" dirty="0">
                <a:latin typeface="+mn-lt"/>
                <a:ea typeface="Calibri"/>
                <a:cs typeface="Times New Roman"/>
              </a:rPr>
              <a:t>FIGURE 23. Melting Explosions By Cause For 2024	               Sep. 2025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768DAC4-C802-C7AC-E2ED-C42E5D651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141544"/>
              </p:ext>
            </p:extLst>
          </p:nvPr>
        </p:nvGraphicFramePr>
        <p:xfrm>
          <a:off x="-285750" y="1045029"/>
          <a:ext cx="9212263" cy="460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74142" imgH="5283335" progId="Excel.Sheet.8">
                  <p:embed/>
                </p:oleObj>
              </mc:Choice>
              <mc:Fallback>
                <p:oleObj name="Worksheet" r:id="rId3" imgW="8674142" imgH="5283335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E768DAC4-C802-C7AC-E2ED-C42E5D651B0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0" y="1045029"/>
                        <a:ext cx="9212263" cy="4600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8C2857D6-DA50-1963-BA6D-123ABBE5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626959"/>
            <a:ext cx="5460999" cy="13388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25" b="1" u="sng" dirty="0">
                <a:ea typeface="ＭＳ Ｐゴシック" charset="0"/>
              </a:rPr>
              <a:t>Major Causes</a:t>
            </a:r>
            <a:r>
              <a:rPr lang="en-US" sz="2025" b="1" dirty="0">
                <a:ea typeface="ＭＳ Ｐゴシック" charset="0"/>
              </a:rPr>
              <a:t> </a:t>
            </a:r>
          </a:p>
          <a:p>
            <a:pPr algn="ctr" defTabSz="173831" eaLnBrk="1" hangingPunct="1">
              <a:defRPr/>
            </a:pPr>
            <a:r>
              <a:rPr lang="en-US" sz="2025" b="1" dirty="0">
                <a:ea typeface="ＭＳ Ｐゴシック" charset="0"/>
              </a:rPr>
              <a:t>Wet &amp; Oxidized: Scrap, Sows, RSI</a:t>
            </a:r>
          </a:p>
          <a:p>
            <a:pPr algn="ctr" eaLnBrk="1" hangingPunct="1">
              <a:defRPr/>
            </a:pPr>
            <a:r>
              <a:rPr lang="en-US" sz="2025" b="1" dirty="0">
                <a:ea typeface="ＭＳ Ｐゴシック" charset="0"/>
              </a:rPr>
              <a:t>Wet / Oxidized Alloy Additions: Si, Cu, Flux</a:t>
            </a:r>
          </a:p>
          <a:p>
            <a:pPr algn="ctr" eaLnBrk="1" hangingPunct="1">
              <a:defRPr/>
            </a:pPr>
            <a:r>
              <a:rPr lang="en-US" sz="2025" b="1" dirty="0">
                <a:ea typeface="ＭＳ Ｐゴシック" charset="0"/>
              </a:rPr>
              <a:t>Wet Equipment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02B729F-AB3A-778B-1047-CB6C3A456053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7263074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/>
              <a:t>29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Melting Explosions – 2024</a:t>
            </a:r>
          </a:p>
        </p:txBody>
      </p:sp>
    </p:spTree>
    <p:extLst>
      <p:ext uri="{BB962C8B-B14F-4D97-AF65-F5344CB8AC3E}">
        <p14:creationId xmlns:p14="http://schemas.microsoft.com/office/powerpoint/2010/main" val="4150772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26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324811" y="5698868"/>
            <a:ext cx="8540056" cy="47092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30" b="1" dirty="0">
                <a:latin typeface="+mn-lt"/>
                <a:ea typeface="Calibri"/>
                <a:cs typeface="Times New Roman"/>
              </a:rPr>
              <a:t>FIGURE 24. Melting Explosions By Charge Material 1980 – 2024           Sep. 2025</a:t>
            </a:r>
          </a:p>
          <a:p>
            <a:pPr marL="0" indent="0">
              <a:buNone/>
            </a:pPr>
            <a:endParaRPr lang="en-US" sz="2025" b="1" dirty="0">
              <a:latin typeface="+mn-lt"/>
              <a:ea typeface="Calibri"/>
              <a:cs typeface="Times New Roman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AD51AEF-2E19-9BA6-58B4-0C5A96363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815464"/>
              </p:ext>
            </p:extLst>
          </p:nvPr>
        </p:nvGraphicFramePr>
        <p:xfrm>
          <a:off x="88900" y="1238250"/>
          <a:ext cx="8847138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134211" imgH="6280015" progId="Excel.Sheet.8">
                  <p:embed/>
                </p:oleObj>
              </mc:Choice>
              <mc:Fallback>
                <p:oleObj name="Worksheet" r:id="rId3" imgW="8134211" imgH="6280015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DAD51AEF-2E19-9BA6-58B4-0C5A96363F8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238250"/>
                        <a:ext cx="8847138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A83EEFB-292E-316D-14BD-9A9BC56AA43D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Melting Explosions – Charge Material Involved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1980 – 2024</a:t>
            </a:r>
          </a:p>
        </p:txBody>
      </p:sp>
    </p:spTree>
    <p:extLst>
      <p:ext uri="{BB962C8B-B14F-4D97-AF65-F5344CB8AC3E}">
        <p14:creationId xmlns:p14="http://schemas.microsoft.com/office/powerpoint/2010/main" val="1617043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509452" y="5904244"/>
            <a:ext cx="8187698" cy="365125"/>
          </a:xfrm>
          <a:prstGeom prst="rect">
            <a:avLst/>
          </a:prstGeom>
        </p:spPr>
        <p:txBody>
          <a:bodyPr vert="horz" lIns="34286" tIns="17143" rIns="34286" bIns="17143" rtlCol="0">
            <a:no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30" b="1" dirty="0">
                <a:latin typeface="+mn-lt"/>
                <a:ea typeface="Calibri"/>
                <a:cs typeface="Times New Roman"/>
              </a:rPr>
              <a:t>FIGURE 25. Casting Explosions For 2024                                                 Sep. 2025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E65F59C-9E5D-C9C6-93B3-294AFB411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83508"/>
              </p:ext>
            </p:extLst>
          </p:nvPr>
        </p:nvGraphicFramePr>
        <p:xfrm>
          <a:off x="250825" y="1004226"/>
          <a:ext cx="8589963" cy="494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286915" imgH="5905500" progId="Excel.Sheet.8">
                  <p:embed/>
                </p:oleObj>
              </mc:Choice>
              <mc:Fallback>
                <p:oleObj name="Worksheet" r:id="rId3" imgW="8286915" imgH="5905500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FE65F59C-9E5D-C9C6-93B3-294AFB411F8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04226"/>
                        <a:ext cx="8589963" cy="4948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D14567-3A8E-3FB4-2F72-42F6523A7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15948" y="1930079"/>
            <a:ext cx="2970607" cy="4385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/>
              <a:t>2 Force 1  – Roll Casting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FBBFA26-CF19-2DF8-7C3F-D76901600E71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/>
              <a:t>71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Casting Explosions – 2024</a:t>
            </a:r>
          </a:p>
        </p:txBody>
      </p:sp>
    </p:spTree>
    <p:extLst>
      <p:ext uri="{BB962C8B-B14F-4D97-AF65-F5344CB8AC3E}">
        <p14:creationId xmlns:p14="http://schemas.microsoft.com/office/powerpoint/2010/main" val="2891327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542556" y="5814064"/>
            <a:ext cx="8005973" cy="452382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26. Casting Explosions By Cast Segment 1980 – 2024        Sep. 2025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35E4D14B-CE5B-C8AA-605F-1AAB32486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259487"/>
              </p:ext>
            </p:extLst>
          </p:nvPr>
        </p:nvGraphicFramePr>
        <p:xfrm>
          <a:off x="455713" y="809625"/>
          <a:ext cx="9350375" cy="554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44027" imgH="6096000" progId="Excel.Sheet.8">
                  <p:embed/>
                </p:oleObj>
              </mc:Choice>
              <mc:Fallback>
                <p:oleObj name="Worksheet" r:id="rId3" imgW="8344027" imgH="6096000" progId="Excel.Sheet.8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35E4D14B-CE5B-C8AA-605F-1AAB3248696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13" y="809625"/>
                        <a:ext cx="9350375" cy="5546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2316B21-D10D-4D0F-0A5B-88B14D83E02F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DC/HDC/EMC Explosions by Cast Segment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1980 – 2024</a:t>
            </a:r>
          </a:p>
        </p:txBody>
      </p:sp>
    </p:spTree>
    <p:extLst>
      <p:ext uri="{BB962C8B-B14F-4D97-AF65-F5344CB8AC3E}">
        <p14:creationId xmlns:p14="http://schemas.microsoft.com/office/powerpoint/2010/main" val="2969865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731520" y="5688622"/>
            <a:ext cx="7783830" cy="433401"/>
          </a:xfrm>
          <a:prstGeom prst="rect">
            <a:avLst/>
          </a:prstGeom>
        </p:spPr>
        <p:txBody>
          <a:bodyPr vert="horz" lIns="34286" tIns="17143" rIns="34286" bIns="17143" rtlCol="0">
            <a:no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30" b="1" dirty="0">
                <a:latin typeface="+mn-lt"/>
                <a:ea typeface="Calibri"/>
                <a:cs typeface="Times New Roman"/>
              </a:rPr>
              <a:t>FIGURE 27. Major Causes of Casting Incidents For 2024              Sep. 2025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6ADAC1-3423-61D4-8165-44276C429B9C}"/>
              </a:ext>
            </a:extLst>
          </p:cNvPr>
          <p:cNvSpPr txBox="1">
            <a:spLocks/>
          </p:cNvSpPr>
          <p:nvPr/>
        </p:nvSpPr>
        <p:spPr>
          <a:xfrm>
            <a:off x="628564" y="1484243"/>
            <a:ext cx="7942816" cy="3570145"/>
          </a:xfrm>
          <a:prstGeom prst="rect">
            <a:avLst/>
          </a:prstGeom>
          <a:solidFill>
            <a:srgbClr val="8BC641"/>
          </a:solidFill>
          <a:ln>
            <a:solidFill>
              <a:schemeClr val="tx1"/>
            </a:solidFill>
          </a:ln>
        </p:spPr>
        <p:txBody>
          <a:bodyPr vert="horz" lIns="34286" tIns="17143" rIns="34286" bIns="17143" rtlCol="0">
            <a:no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u="sng" dirty="0"/>
              <a:t>DC Start-up Issues:</a:t>
            </a:r>
            <a:r>
              <a:rPr lang="en-US" sz="1600" b="1" dirty="0"/>
              <a:t> Wet Starting Blocks /  Wet Equipment / Butt Curl –Bleed-outs </a:t>
            </a:r>
            <a:endParaRPr lang="en-US" sz="16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u="sng" dirty="0"/>
              <a:t>DC Steady State Issues:</a:t>
            </a:r>
            <a:r>
              <a:rPr lang="en-US" sz="1600" b="1" dirty="0"/>
              <a:t> Equipment Failure / Operator Error </a:t>
            </a:r>
            <a:endParaRPr lang="en-US" sz="16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u="sng" dirty="0"/>
              <a:t>DC Termination Issues:</a:t>
            </a:r>
            <a:r>
              <a:rPr lang="en-US" sz="1600" b="1" dirty="0"/>
              <a:t> Wet / Rusty Drain Pan / Wet Hand Tool / Ingot Head Under Water</a:t>
            </a:r>
            <a:endParaRPr lang="en-US" sz="16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u="sng" dirty="0"/>
              <a:t>Strip / Roll Casting:</a:t>
            </a:r>
            <a:r>
              <a:rPr lang="en-US" sz="1600" b="1" dirty="0"/>
              <a:t> Start-up Wet Unoiled Drain Pan</a:t>
            </a:r>
            <a:endParaRPr lang="en-US" sz="1600" b="1" u="sng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u="sng" dirty="0"/>
              <a:t>Sow / Mold Casting Issues:</a:t>
            </a:r>
            <a:r>
              <a:rPr lang="en-US" sz="1600" b="1" dirty="0"/>
              <a:t> Wet / Unpreheated / Cracked Molds; Wet Hand Tool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0EFE543-431E-DA65-C1E2-CF762086F8E6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Major Causes of </a:t>
            </a:r>
            <a:r>
              <a:rPr lang="en-US" sz="3200" b="1" dirty="0"/>
              <a:t>71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Casting Incidents – 2024</a:t>
            </a:r>
          </a:p>
        </p:txBody>
      </p:sp>
    </p:spTree>
    <p:extLst>
      <p:ext uri="{BB962C8B-B14F-4D97-AF65-F5344CB8AC3E}">
        <p14:creationId xmlns:p14="http://schemas.microsoft.com/office/powerpoint/2010/main" val="364172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993102" y="5892800"/>
            <a:ext cx="7602968" cy="72178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1. Incidents Reported For The Period 1981 – 2024     Sep. 2025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CC0DEA49-E29A-2113-E6BD-B5CEC4A36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120878"/>
              </p:ext>
            </p:extLst>
          </p:nvPr>
        </p:nvGraphicFramePr>
        <p:xfrm>
          <a:off x="88900" y="1381487"/>
          <a:ext cx="9174163" cy="4662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86237" imgH="3505200" progId="Excel.Sheet.8">
                  <p:embed/>
                </p:oleObj>
              </mc:Choice>
              <mc:Fallback>
                <p:oleObj name="Worksheet" r:id="rId3" imgW="4286237" imgH="3505200" progId="Excel.Shee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CC0DEA49-E29A-2113-E6BD-B5CEC4A36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381487"/>
                        <a:ext cx="9174163" cy="4662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4347AA6-FD8E-C777-7A5E-59F37AB5BF69}"/>
              </a:ext>
            </a:extLst>
          </p:cNvPr>
          <p:cNvSpPr txBox="1">
            <a:spLocks/>
          </p:cNvSpPr>
          <p:nvPr/>
        </p:nvSpPr>
        <p:spPr>
          <a:xfrm>
            <a:off x="385412" y="440378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dirty="0"/>
              <a:t>Incidents by Year</a:t>
            </a:r>
            <a:br>
              <a:rPr lang="en-US" sz="3200" b="1" kern="0" dirty="0"/>
            </a:br>
            <a:r>
              <a:rPr lang="en-US" sz="3200" b="1" kern="0" dirty="0"/>
              <a:t>1981 – 2024 (Total 4834)</a:t>
            </a:r>
          </a:p>
        </p:txBody>
      </p:sp>
    </p:spTree>
    <p:extLst>
      <p:ext uri="{BB962C8B-B14F-4D97-AF65-F5344CB8AC3E}">
        <p14:creationId xmlns:p14="http://schemas.microsoft.com/office/powerpoint/2010/main" val="3510923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335DD-9B4C-A874-7F77-B8580ABBB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CDAB3-FD86-CE39-631B-9BA6E74F1A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D3F907-E7F5-37C6-74CB-819F3CF6EAC3}"/>
              </a:ext>
            </a:extLst>
          </p:cNvPr>
          <p:cNvSpPr txBox="1">
            <a:spLocks/>
          </p:cNvSpPr>
          <p:nvPr/>
        </p:nvSpPr>
        <p:spPr>
          <a:xfrm>
            <a:off x="639476" y="5588137"/>
            <a:ext cx="7717374" cy="72178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28. Casting Explosions by Major Causes 2015 – 2024    Sep. 2025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7EC566C-8B04-B7F6-211D-7036AC8E5816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Major Causes of Casting Explosions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2015 –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214319-9C0D-1D32-72F6-2E0B44D8B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174263"/>
              </p:ext>
            </p:extLst>
          </p:nvPr>
        </p:nvGraphicFramePr>
        <p:xfrm>
          <a:off x="0" y="1518250"/>
          <a:ext cx="8240273" cy="387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76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792E5-E893-ADB4-5B6D-0D8FAEFB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1B0C-47A4-C6C4-32D5-929C4B5B4E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D9EF7D4-41EC-2493-F611-578636950F73}"/>
              </a:ext>
            </a:extLst>
          </p:cNvPr>
          <p:cNvSpPr txBox="1">
            <a:spLocks/>
          </p:cNvSpPr>
          <p:nvPr/>
        </p:nvSpPr>
        <p:spPr>
          <a:xfrm>
            <a:off x="604841" y="5576107"/>
            <a:ext cx="7810404" cy="72178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29. Casting Explosions by Major Causes 2015 – 2024     Sep. 2025</a:t>
            </a:r>
          </a:p>
          <a:p>
            <a:pPr marL="0" indent="0">
              <a:buNone/>
            </a:pPr>
            <a:endParaRPr lang="en-US" sz="2025" b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F5076B9-621F-5ADD-9D89-D8B802FF56F8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Major Causes of Force 2 &amp; 3 Casting Explosions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2015 – 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D014443-6BB0-D467-4F2D-687453D23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749344"/>
              </p:ext>
            </p:extLst>
          </p:nvPr>
        </p:nvGraphicFramePr>
        <p:xfrm>
          <a:off x="293298" y="1399142"/>
          <a:ext cx="8222051" cy="387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216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895150" y="5597762"/>
            <a:ext cx="7610575" cy="477557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30. Causes of Transfer Explosions For 2024	                Sep. 2025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7C565E-D673-3BEE-21C3-A41B2907EA90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Major Causes of 32 Transfer Explosions –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88047-F371-F01A-5C2C-E535E29B6D7B}"/>
              </a:ext>
            </a:extLst>
          </p:cNvPr>
          <p:cNvSpPr txBox="1"/>
          <p:nvPr/>
        </p:nvSpPr>
        <p:spPr>
          <a:xfrm>
            <a:off x="1062182" y="1639558"/>
            <a:ext cx="7261993" cy="2523768"/>
          </a:xfrm>
          <a:prstGeom prst="rect">
            <a:avLst/>
          </a:prstGeom>
          <a:solidFill>
            <a:srgbClr val="8BC64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ea typeface="ＭＳ Ｐゴシック" charset="0"/>
              </a:rPr>
              <a:t>14 - Wet Hand or Furnace Tools, Equipment</a:t>
            </a:r>
          </a:p>
          <a:p>
            <a:pPr algn="ctr">
              <a:defRPr/>
            </a:pPr>
            <a:r>
              <a:rPr lang="en-US" sz="2800" b="1" dirty="0">
                <a:ea typeface="ＭＳ Ｐゴシック" charset="0"/>
              </a:rPr>
              <a:t>6 – Wet / Rusty Drain or Skim Pan (1 Force 2)</a:t>
            </a:r>
          </a:p>
          <a:p>
            <a:pPr algn="ctr">
              <a:defRPr/>
            </a:pPr>
            <a:r>
              <a:rPr lang="en-US" sz="2800" b="1" dirty="0">
                <a:ea typeface="ＭＳ Ｐゴシック" charset="0"/>
              </a:rPr>
              <a:t>4 – Wet Launder Refractory</a:t>
            </a:r>
          </a:p>
          <a:p>
            <a:pPr algn="ctr">
              <a:defRPr/>
            </a:pPr>
            <a:r>
              <a:rPr lang="en-US" sz="2800" b="1" dirty="0">
                <a:ea typeface="ＭＳ Ｐゴシック" charset="0"/>
              </a:rPr>
              <a:t>4 – Wet Sampling Molds</a:t>
            </a:r>
          </a:p>
          <a:p>
            <a:pPr algn="ctr">
              <a:defRPr/>
            </a:pPr>
            <a:r>
              <a:rPr lang="en-US" sz="2800" b="1" dirty="0">
                <a:ea typeface="ＭＳ Ｐゴシック" charset="0"/>
              </a:rPr>
              <a:t>2 – Metal on Floor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46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763906" y="5864469"/>
            <a:ext cx="7652857" cy="433424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31. Transfer Explosions by Equipment 1980 – 2024     Sep. 2025</a:t>
            </a: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5E228E96-C745-11BA-35CA-091C01330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767142"/>
              </p:ext>
            </p:extLst>
          </p:nvPr>
        </p:nvGraphicFramePr>
        <p:xfrm>
          <a:off x="385412" y="1214846"/>
          <a:ext cx="8129937" cy="489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918319" imgH="5041765" progId="Excel.Sheet.8">
                  <p:embed/>
                </p:oleObj>
              </mc:Choice>
              <mc:Fallback>
                <p:oleObj name="Worksheet" r:id="rId3" imgW="7918319" imgH="5041765" progId="Excel.Sheet.8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5E228E96-C745-11BA-35CA-091C01330E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12" y="1214846"/>
                        <a:ext cx="8129937" cy="4897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A52970-0B1C-48B1-7B31-7CE995F56E8B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Transfer Explosions by Equipment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1980 – 2024 (Total 938)</a:t>
            </a:r>
          </a:p>
        </p:txBody>
      </p:sp>
    </p:spTree>
    <p:extLst>
      <p:ext uri="{BB962C8B-B14F-4D97-AF65-F5344CB8AC3E}">
        <p14:creationId xmlns:p14="http://schemas.microsoft.com/office/powerpoint/2010/main" val="4007368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C7076-4DA5-B3DE-8CB6-344C2515D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C7E52-89E5-781C-24F7-BF199C7A26D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FB9E0B-F0B1-8695-6C8F-08D2D8A876E5}"/>
              </a:ext>
            </a:extLst>
          </p:cNvPr>
          <p:cNvSpPr txBox="1">
            <a:spLocks/>
          </p:cNvSpPr>
          <p:nvPr/>
        </p:nvSpPr>
        <p:spPr>
          <a:xfrm>
            <a:off x="689972" y="5576107"/>
            <a:ext cx="7811594" cy="72178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32. Transfer Explosions – Major Causes 2008 – 2024     Sep. 2025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170DD90-3B54-4352-8519-9BA0D2F05C44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Major Causes of Transfer Explosions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2008 – 2024 (w/o 2011)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6A8990-7BDE-41CA-A918-599C2C572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572478"/>
              </p:ext>
            </p:extLst>
          </p:nvPr>
        </p:nvGraphicFramePr>
        <p:xfrm>
          <a:off x="689973" y="1588168"/>
          <a:ext cx="7578128" cy="369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1269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CBF4F-FE1E-0028-E6DD-121E2978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AF11D-2E49-898E-05CF-D9CD16B751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72D2DA-7D88-936E-7587-325F106B364F}"/>
              </a:ext>
            </a:extLst>
          </p:cNvPr>
          <p:cNvSpPr txBox="1">
            <a:spLocks/>
          </p:cNvSpPr>
          <p:nvPr/>
        </p:nvSpPr>
        <p:spPr>
          <a:xfrm>
            <a:off x="553882" y="5594285"/>
            <a:ext cx="8306724" cy="72178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33. Transfer Explosions – Major Causes 2008 – 2024        Sep. 2025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7FC931B-45E8-0B97-28D5-C256BB0CBCEC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Major Causes of Force 2 &amp; 3 Transfer Explosions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2008 – 2024 (w/o 2011)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3CD4A5-57E7-479E-B692-F4443599D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762637"/>
              </p:ext>
            </p:extLst>
          </p:nvPr>
        </p:nvGraphicFramePr>
        <p:xfrm>
          <a:off x="385412" y="1574799"/>
          <a:ext cx="8129938" cy="400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7089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CE8F-0D69-FB98-7228-EB686CA7F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D05AB-8025-5C77-C265-48B4AA76CC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46E8A9-C064-9B09-A6BB-47A00BEB35D8}"/>
              </a:ext>
            </a:extLst>
          </p:cNvPr>
          <p:cNvSpPr txBox="1">
            <a:spLocks/>
          </p:cNvSpPr>
          <p:nvPr/>
        </p:nvSpPr>
        <p:spPr>
          <a:xfrm>
            <a:off x="808924" y="5897692"/>
            <a:ext cx="7771054" cy="72178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34. Injuries By Operation For 2024 	                Sep. 2025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8979B6CD-8DC9-7341-2F24-77D199BDF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948020"/>
              </p:ext>
            </p:extLst>
          </p:nvPr>
        </p:nvGraphicFramePr>
        <p:xfrm>
          <a:off x="608013" y="839788"/>
          <a:ext cx="7997825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88366" imgH="6191250" progId="Excel.Sheet.8">
                  <p:embed/>
                </p:oleObj>
              </mc:Choice>
              <mc:Fallback>
                <p:oleObj name="Worksheet" r:id="rId3" imgW="8788366" imgH="6191250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7B953590-6EDE-D127-3875-BE4420F2DBE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839788"/>
                        <a:ext cx="7997825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BE1A5AC-86FB-6D6C-7E09-0D953127735C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41 Injuries by Operation – 2024</a:t>
            </a:r>
          </a:p>
        </p:txBody>
      </p:sp>
    </p:spTree>
    <p:extLst>
      <p:ext uri="{BB962C8B-B14F-4D97-AF65-F5344CB8AC3E}">
        <p14:creationId xmlns:p14="http://schemas.microsoft.com/office/powerpoint/2010/main" val="2912792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EEC2951-905F-770E-0325-C271C4BC5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65263"/>
              </p:ext>
            </p:extLst>
          </p:nvPr>
        </p:nvGraphicFramePr>
        <p:xfrm>
          <a:off x="225286" y="796835"/>
          <a:ext cx="8311737" cy="5172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15363" imgH="6140585" progId="Excel.Sheet.8">
                  <p:embed/>
                </p:oleObj>
              </mc:Choice>
              <mc:Fallback>
                <p:oleObj name="Worksheet" r:id="rId3" imgW="8515363" imgH="6140585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7EEC2951-905F-770E-0325-C271C4BC59E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86" y="796835"/>
                        <a:ext cx="8311737" cy="5172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816101" y="5765830"/>
            <a:ext cx="7474688" cy="519098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35. Injuries By Operation For 1980 – 2024	               Sep. 2025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01DE92D-483E-6478-7000-25DB2B890096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1693 Injuries by Operation: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1980 – 2024</a:t>
            </a:r>
          </a:p>
        </p:txBody>
      </p:sp>
    </p:spTree>
    <p:extLst>
      <p:ext uri="{BB962C8B-B14F-4D97-AF65-F5344CB8AC3E}">
        <p14:creationId xmlns:p14="http://schemas.microsoft.com/office/powerpoint/2010/main" val="1986255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616448" y="5956827"/>
            <a:ext cx="7898902" cy="365125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36. Force Level By Process Plant Reported For 2024         Sep. 2025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3893B99E-F499-AB1D-F41A-C1A70A161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05887"/>
              </p:ext>
            </p:extLst>
          </p:nvPr>
        </p:nvGraphicFramePr>
        <p:xfrm>
          <a:off x="521789" y="1131888"/>
          <a:ext cx="8202613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63064" imgH="6057900" progId="Excel.Sheet.8">
                  <p:embed/>
                </p:oleObj>
              </mc:Choice>
              <mc:Fallback>
                <p:oleObj name="Worksheet" r:id="rId3" imgW="8363064" imgH="6057900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3893B99E-F499-AB1D-F41A-C1A70A1615B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89" y="1131888"/>
                        <a:ext cx="8202613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1586A8C-63DD-D7AE-2E0C-08E56AFBA369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Force Level By Process Plant – 2024</a:t>
            </a:r>
          </a:p>
        </p:txBody>
      </p:sp>
    </p:spTree>
    <p:extLst>
      <p:ext uri="{BB962C8B-B14F-4D97-AF65-F5344CB8AC3E}">
        <p14:creationId xmlns:p14="http://schemas.microsoft.com/office/powerpoint/2010/main" val="849048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E3E0E61-3066-95B7-A5D3-C11C256FF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575223"/>
              </p:ext>
            </p:extLst>
          </p:nvPr>
        </p:nvGraphicFramePr>
        <p:xfrm>
          <a:off x="376238" y="1375138"/>
          <a:ext cx="8355012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37735" imgH="6807335" progId="Excel.Sheet.8">
                  <p:embed/>
                </p:oleObj>
              </mc:Choice>
              <mc:Fallback>
                <p:oleObj name="Worksheet" r:id="rId3" imgW="8737735" imgH="6807335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CE3E0E61-3066-95B7-A5D3-C11C256FF4A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375138"/>
                        <a:ext cx="8355012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415035" y="5898035"/>
            <a:ext cx="8390933" cy="340395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37. Force Level By Process Plant Reported For 1980 – 2024   Sep. 2025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B8CF255-BD4E-D80D-BE83-4577562816AB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Force Level By Process Plant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1980 – 2024</a:t>
            </a:r>
          </a:p>
        </p:txBody>
      </p:sp>
    </p:spTree>
    <p:extLst>
      <p:ext uri="{BB962C8B-B14F-4D97-AF65-F5344CB8AC3E}">
        <p14:creationId xmlns:p14="http://schemas.microsoft.com/office/powerpoint/2010/main" val="408092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955760" y="5790774"/>
            <a:ext cx="7559590" cy="48770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2. Incidents By Force Level 1981 – 2024	                Sep. 2025</a:t>
            </a: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8143F487-F54A-AF5B-F282-ECBB53DDA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149114"/>
              </p:ext>
            </p:extLst>
          </p:nvPr>
        </p:nvGraphicFramePr>
        <p:xfrm>
          <a:off x="317500" y="1342239"/>
          <a:ext cx="8621713" cy="437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57763" imgH="2959235" progId="Excel.Sheet.8">
                  <p:embed/>
                </p:oleObj>
              </mc:Choice>
              <mc:Fallback>
                <p:oleObj name="Worksheet" r:id="rId3" imgW="4857763" imgH="2959235" progId="Excel.Sheet.8">
                  <p:embed/>
                  <p:pic>
                    <p:nvPicPr>
                      <p:cNvPr id="3" name="Object 4">
                        <a:extLst>
                          <a:ext uri="{FF2B5EF4-FFF2-40B4-BE49-F238E27FC236}">
                            <a16:creationId xmlns:a16="http://schemas.microsoft.com/office/drawing/2014/main" id="{8143F487-F54A-AF5B-F282-ECBB53DDAC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342239"/>
                        <a:ext cx="8621713" cy="4370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1DD64F-8813-42EE-B4CB-30EE8A3F7080}"/>
              </a:ext>
            </a:extLst>
          </p:cNvPr>
          <p:cNvSpPr txBox="1">
            <a:spLocks/>
          </p:cNvSpPr>
          <p:nvPr/>
        </p:nvSpPr>
        <p:spPr>
          <a:xfrm>
            <a:off x="385412" y="440378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Incidents by Force Level</a:t>
            </a:r>
            <a:b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1981 – 2024 (Total 4834</a:t>
            </a:r>
            <a:r>
              <a:rPr lang="en-US" sz="3200" b="1" dirty="0">
                <a:solidFill>
                  <a:prstClr val="black"/>
                </a:solidFill>
              </a:rPr>
              <a:t>)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87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705854" y="5600167"/>
            <a:ext cx="7991296" cy="72178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38. Reduction Plant Incidents Summary 2024                 Sep. 2025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D4A0FB-FE3D-C2E2-3878-8BE573951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85744"/>
              </p:ext>
            </p:extLst>
          </p:nvPr>
        </p:nvGraphicFramePr>
        <p:xfrm>
          <a:off x="545705" y="1710513"/>
          <a:ext cx="8049739" cy="34471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51529">
                  <a:extLst>
                    <a:ext uri="{9D8B030D-6E8A-4147-A177-3AD203B41FA5}">
                      <a16:colId xmlns:a16="http://schemas.microsoft.com/office/drawing/2014/main" val="2541437966"/>
                    </a:ext>
                  </a:extLst>
                </a:gridCol>
                <a:gridCol w="4598210">
                  <a:extLst>
                    <a:ext uri="{9D8B030D-6E8A-4147-A177-3AD203B41FA5}">
                      <a16:colId xmlns:a16="http://schemas.microsoft.com/office/drawing/2014/main" val="515736833"/>
                    </a:ext>
                  </a:extLst>
                </a:gridCol>
              </a:tblGrid>
              <a:tr h="4114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FFFFF"/>
                          </a:solidFill>
                        </a:rPr>
                        <a:t>Melting Incidents</a:t>
                      </a:r>
                      <a:endParaRPr lang="en-US" sz="25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FFFFF"/>
                          </a:solidFill>
                        </a:rPr>
                        <a:t>Casting Incidents</a:t>
                      </a:r>
                      <a:endParaRPr lang="en-US" sz="25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 marL="34286" marR="34286" marT="17143" marB="17143"/>
                </a:tc>
                <a:extLst>
                  <a:ext uri="{0D108BD9-81ED-4DB2-BD59-A6C34878D82A}">
                    <a16:rowId xmlns:a16="http://schemas.microsoft.com/office/drawing/2014/main" val="203338471"/>
                  </a:ext>
                </a:extLst>
              </a:tr>
              <a:tr h="1414729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4 – Wet Charge: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Scrap (Force 2)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2 – Contaminated Alloy: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 Si</a:t>
                      </a:r>
                      <a:endParaRPr lang="en-US" sz="20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eaLnBrk="1" hangingPunct="1">
                        <a:defRPr/>
                      </a:pPr>
                      <a:endParaRPr lang="en-US" sz="2000" b="1" kern="1200" dirty="0">
                        <a:solidFill>
                          <a:schemeClr val="dk1"/>
                        </a:solidFill>
                      </a:endParaRPr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Small Mold &amp; Sow Casting: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27 –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Cracked, Wet or Rusty Molds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         (3 – Force 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1 – Wet Hand Tool</a:t>
                      </a:r>
                    </a:p>
                  </a:txBody>
                  <a:tcPr marL="34286" marR="34286" marT="17143" marB="17143"/>
                </a:tc>
                <a:extLst>
                  <a:ext uri="{0D108BD9-81ED-4DB2-BD59-A6C34878D82A}">
                    <a16:rowId xmlns:a16="http://schemas.microsoft.com/office/drawing/2014/main" val="486257396"/>
                  </a:ext>
                </a:extLst>
              </a:tr>
              <a:tr h="1617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VDC – Slab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3 –Start-up – Wet Equip. / Hand Tool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1 – Start-up – Excess Curl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VDC – Billet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2 –Start-up – Wet Equip. / Hand Tool</a:t>
                      </a:r>
                    </a:p>
                  </a:txBody>
                  <a:tcPr marL="34286" marR="34286" marT="17143" marB="17143"/>
                </a:tc>
                <a:extLst>
                  <a:ext uri="{0D108BD9-81ED-4DB2-BD59-A6C34878D82A}">
                    <a16:rowId xmlns:a16="http://schemas.microsoft.com/office/drawing/2014/main" val="2556930836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BE05758-8BE0-F2D8-F787-EF5AF8BA1C28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Reduction Plant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Main Causes of 64 </a:t>
            </a:r>
            <a:r>
              <a:rPr lang="en-US" sz="3200" b="1" dirty="0"/>
              <a:t>In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cidents – 2024</a:t>
            </a:r>
          </a:p>
        </p:txBody>
      </p:sp>
    </p:spTree>
    <p:extLst>
      <p:ext uri="{BB962C8B-B14F-4D97-AF65-F5344CB8AC3E}">
        <p14:creationId xmlns:p14="http://schemas.microsoft.com/office/powerpoint/2010/main" val="477008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B76E1-5A1F-DCE9-71E4-4AC970D0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436E-B64B-B38F-0ED5-19D6608F17C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621865-E863-1E02-A07C-5E6E1B6C0883}"/>
              </a:ext>
            </a:extLst>
          </p:cNvPr>
          <p:cNvSpPr txBox="1">
            <a:spLocks/>
          </p:cNvSpPr>
          <p:nvPr/>
        </p:nvSpPr>
        <p:spPr>
          <a:xfrm>
            <a:off x="718457" y="5600167"/>
            <a:ext cx="7796893" cy="72178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39. Reduction Plant Incidents Summary 2024                  Sep. 2025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C9759A-30FA-9BDF-78C5-54C2F1C74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40060"/>
              </p:ext>
            </p:extLst>
          </p:nvPr>
        </p:nvGraphicFramePr>
        <p:xfrm>
          <a:off x="401345" y="1929231"/>
          <a:ext cx="8341310" cy="25831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0655">
                  <a:extLst>
                    <a:ext uri="{9D8B030D-6E8A-4147-A177-3AD203B41FA5}">
                      <a16:colId xmlns:a16="http://schemas.microsoft.com/office/drawing/2014/main" val="2541437966"/>
                    </a:ext>
                  </a:extLst>
                </a:gridCol>
                <a:gridCol w="4170655">
                  <a:extLst>
                    <a:ext uri="{9D8B030D-6E8A-4147-A177-3AD203B41FA5}">
                      <a16:colId xmlns:a16="http://schemas.microsoft.com/office/drawing/2014/main" val="515736833"/>
                    </a:ext>
                  </a:extLst>
                </a:gridCol>
              </a:tblGrid>
              <a:tr h="4114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FFFFF"/>
                          </a:solidFill>
                        </a:rPr>
                        <a:t>Transfer Incidents</a:t>
                      </a:r>
                      <a:endParaRPr lang="en-US" sz="25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FFFFF"/>
                          </a:solidFill>
                        </a:rPr>
                        <a:t>Reduction Cell</a:t>
                      </a:r>
                      <a:endParaRPr lang="en-US" sz="25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 marL="34286" marR="34286" marT="17143" marB="17143"/>
                </a:tc>
                <a:extLst>
                  <a:ext uri="{0D108BD9-81ED-4DB2-BD59-A6C34878D82A}">
                    <a16:rowId xmlns:a16="http://schemas.microsoft.com/office/drawing/2014/main" val="203338471"/>
                  </a:ext>
                </a:extLst>
              </a:tr>
              <a:tr h="1885704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7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 Wet Hand Tools 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4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 Wet Sampler Molds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3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–Wet Refractory / Transfer Troughs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– 2 – Tap Out – Wet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2 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–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Siphoning – Wet Equipment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latin typeface="+mj-lt"/>
                          <a:ea typeface="ＭＳ Ｐゴシック" charset="0"/>
                          <a:cs typeface="+mn-cs"/>
                        </a:rPr>
                        <a:t>1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– Wet Ladle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2000" b="1" i="0" kern="1200" baseline="0" dirty="0">
                          <a:solidFill>
                            <a:schemeClr val="dk1"/>
                          </a:solidFill>
                          <a:latin typeface="+mj-lt"/>
                          <a:ea typeface="ＭＳ Ｐゴシック" charset="0"/>
                          <a:cs typeface="+mn-cs"/>
                        </a:rPr>
                        <a:t>1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– Wet / Rusty Drain Pan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2 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 Wet Anode</a:t>
                      </a:r>
                      <a:endParaRPr lang="en-US" sz="2000" b="1" kern="1200" baseline="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2 – Wet Pot Addition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2 – Wet Wood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1 – Tap-out - Wet Floor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</a:rPr>
                        <a:t>1 – Wet Equipment</a:t>
                      </a:r>
                      <a:endParaRPr lang="en-US" sz="2000" b="1" i="0" kern="1200" baseline="0" dirty="0">
                        <a:solidFill>
                          <a:schemeClr val="dk1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 marL="34286" marR="34286" marT="17143" marB="17143"/>
                </a:tc>
                <a:extLst>
                  <a:ext uri="{0D108BD9-81ED-4DB2-BD59-A6C34878D82A}">
                    <a16:rowId xmlns:a16="http://schemas.microsoft.com/office/drawing/2014/main" val="486257396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AE6C04C-726B-1CF0-E710-AB7ED34C1A66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Reduction Plant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Main Causes of 64 Incidents – 2024</a:t>
            </a:r>
          </a:p>
        </p:txBody>
      </p:sp>
    </p:spTree>
    <p:extLst>
      <p:ext uri="{BB962C8B-B14F-4D97-AF65-F5344CB8AC3E}">
        <p14:creationId xmlns:p14="http://schemas.microsoft.com/office/powerpoint/2010/main" val="3874303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8D3C4-70A9-C953-E621-D44C248C7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973-F545-E640-687E-78531BC8A0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2147B5-59A7-8678-5F93-A50668788035}"/>
              </a:ext>
            </a:extLst>
          </p:cNvPr>
          <p:cNvSpPr txBox="1">
            <a:spLocks/>
          </p:cNvSpPr>
          <p:nvPr/>
        </p:nvSpPr>
        <p:spPr>
          <a:xfrm>
            <a:off x="628651" y="5741873"/>
            <a:ext cx="8068499" cy="72178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40. Recycling Plant Incidents Summary 2024                       Sep. 2025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7F5A39-72DC-8662-9305-0B4E90C87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78040"/>
              </p:ext>
            </p:extLst>
          </p:nvPr>
        </p:nvGraphicFramePr>
        <p:xfrm>
          <a:off x="396870" y="1553576"/>
          <a:ext cx="8341310" cy="3912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51147">
                  <a:extLst>
                    <a:ext uri="{9D8B030D-6E8A-4147-A177-3AD203B41FA5}">
                      <a16:colId xmlns:a16="http://schemas.microsoft.com/office/drawing/2014/main" val="1313431742"/>
                    </a:ext>
                  </a:extLst>
                </a:gridCol>
                <a:gridCol w="4390163">
                  <a:extLst>
                    <a:ext uri="{9D8B030D-6E8A-4147-A177-3AD203B41FA5}">
                      <a16:colId xmlns:a16="http://schemas.microsoft.com/office/drawing/2014/main" val="3357474801"/>
                    </a:ext>
                  </a:extLst>
                </a:gridCol>
              </a:tblGrid>
              <a:tr h="293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FFFFF"/>
                          </a:solidFill>
                        </a:rPr>
                        <a:t>Melting Incidents</a:t>
                      </a:r>
                      <a:endParaRPr lang="en-US" sz="25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rgbClr val="FFFFFF"/>
                          </a:solidFill>
                        </a:rPr>
                        <a:t>Casting Incidents</a:t>
                      </a:r>
                      <a:endParaRPr lang="en-US" sz="2500" b="1" i="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+mn-cs"/>
                      </a:endParaRPr>
                    </a:p>
                  </a:txBody>
                  <a:tcPr marL="34286" marR="34286" marT="17143" marB="17143"/>
                </a:tc>
                <a:extLst>
                  <a:ext uri="{0D108BD9-81ED-4DB2-BD59-A6C34878D82A}">
                    <a16:rowId xmlns:a16="http://schemas.microsoft.com/office/drawing/2014/main" val="2638518347"/>
                  </a:ext>
                </a:extLst>
              </a:tr>
              <a:tr h="1960091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4 - Wet Charge: Scrap (2 - 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Force 2)</a:t>
                      </a:r>
                    </a:p>
                    <a:p>
                      <a:pPr eaLnBrk="1" hangingPunct="1">
                        <a:defRPr/>
                      </a:pPr>
                      <a:endParaRPr lang="en-US" sz="2000" b="1" i="0" kern="1200" dirty="0">
                        <a:solidFill>
                          <a:schemeClr val="dk1"/>
                        </a:solidFill>
                        <a:latin typeface="+mn-lt"/>
                        <a:ea typeface="ＭＳ Ｐゴシック" charset="0"/>
                        <a:cs typeface="+mn-cs"/>
                      </a:endParaRPr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VDC – Billet: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– Stead State – Cable Failure (Force 3) </a:t>
                      </a:r>
                      <a:endParaRPr lang="en-US" sz="20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kern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VDC – Slab: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2 - Start-up – Bleedout (Force 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1 - Start-up – Wet Bottom Block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– Termination – Wet Tool (Force 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 – Termination – Molten on Wet Ingot Head  (Force 2)</a:t>
                      </a: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34286" marR="34286" marT="17143" marB="17143"/>
                </a:tc>
                <a:extLst>
                  <a:ext uri="{0D108BD9-81ED-4DB2-BD59-A6C34878D82A}">
                    <a16:rowId xmlns:a16="http://schemas.microsoft.com/office/drawing/2014/main" val="1048573968"/>
                  </a:ext>
                </a:extLst>
              </a:tr>
              <a:tr h="699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</a:rPr>
                        <a:t>Transfer Incidents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1 - Wet Trough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</a:rPr>
                        <a:t>1- Wet Skim Pan</a:t>
                      </a:r>
                    </a:p>
                  </a:txBody>
                  <a:tcPr marL="34286" marR="34286" marT="17143" marB="1714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34286" marR="34286" marT="17143" marB="17143"/>
                </a:tc>
                <a:extLst>
                  <a:ext uri="{0D108BD9-81ED-4DB2-BD59-A6C34878D82A}">
                    <a16:rowId xmlns:a16="http://schemas.microsoft.com/office/drawing/2014/main" val="2486746903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6209A24-BCC1-1214-7A90-413761C4C043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Recycling Plant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Main Causes of </a:t>
            </a:r>
            <a:r>
              <a:rPr lang="en-US" sz="3200" b="1" dirty="0"/>
              <a:t>12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Incidents – 2024</a:t>
            </a:r>
          </a:p>
        </p:txBody>
      </p:sp>
    </p:spTree>
    <p:extLst>
      <p:ext uri="{BB962C8B-B14F-4D97-AF65-F5344CB8AC3E}">
        <p14:creationId xmlns:p14="http://schemas.microsoft.com/office/powerpoint/2010/main" val="4277930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27CAD480-BAEA-E637-2EA8-1FC705B3F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77521"/>
              </p:ext>
            </p:extLst>
          </p:nvPr>
        </p:nvGraphicFramePr>
        <p:xfrm>
          <a:off x="587375" y="712788"/>
          <a:ext cx="7760599" cy="546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70807" imgH="6318115" progId="Excel.Sheet.8">
                  <p:embed/>
                </p:oleObj>
              </mc:Choice>
              <mc:Fallback>
                <p:oleObj name="Worksheet" r:id="rId3" imgW="8470807" imgH="6318115" progId="Excel.Shee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27CAD480-BAEA-E637-2EA8-1FC705B3F19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712788"/>
                        <a:ext cx="7760599" cy="546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796026" y="5878793"/>
            <a:ext cx="7459700" cy="539520"/>
          </a:xfrm>
          <a:prstGeom prst="rect">
            <a:avLst/>
          </a:prstGeom>
        </p:spPr>
        <p:txBody>
          <a:bodyPr vert="horz" lIns="34286" tIns="17143" rIns="34286" bIns="17143" rtlCol="0">
            <a:no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30" b="1" dirty="0">
                <a:latin typeface="+mn-lt"/>
                <a:ea typeface="Calibri"/>
                <a:cs typeface="Times New Roman"/>
              </a:rPr>
              <a:t>FIGURE 41. Reduction Plant Injuries By Operation 2024        Sep. 2025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0F6BE99-ADFD-3FC1-0BE3-ADC28A7A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013" y="1514240"/>
            <a:ext cx="2400889" cy="13849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+mj-lt"/>
                <a:ea typeface="ＭＳ Ｐゴシック" charset="0"/>
              </a:rPr>
              <a:t>5 – Minor Injuries</a:t>
            </a:r>
          </a:p>
          <a:p>
            <a:pPr eaLnBrk="1" hangingPunct="1">
              <a:defRPr/>
            </a:pPr>
            <a:endParaRPr lang="en-US" sz="1000" b="1" dirty="0">
              <a:latin typeface="+mj-lt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1600" b="1" dirty="0">
                <a:latin typeface="+mj-lt"/>
                <a:ea typeface="ＭＳ Ｐゴシック" charset="0"/>
              </a:rPr>
              <a:t>3 – Wet Tool</a:t>
            </a:r>
          </a:p>
          <a:p>
            <a:pPr eaLnBrk="1" hangingPunct="1">
              <a:defRPr/>
            </a:pPr>
            <a:endParaRPr lang="en-US" sz="1000" b="1" dirty="0">
              <a:latin typeface="+mj-lt"/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1600" b="1" dirty="0">
                <a:latin typeface="+mj-lt"/>
                <a:ea typeface="ＭＳ Ｐゴシック" charset="0"/>
              </a:rPr>
              <a:t>2 – Wet Additions </a:t>
            </a:r>
          </a:p>
          <a:p>
            <a:pPr eaLnBrk="1" hangingPunct="1">
              <a:defRPr/>
            </a:pPr>
            <a:r>
              <a:rPr lang="en-US" sz="1600" b="1" dirty="0">
                <a:latin typeface="+mj-lt"/>
                <a:ea typeface="ＭＳ Ｐゴシック" charset="0"/>
              </a:rPr>
              <a:t>       (Reduction Process)</a:t>
            </a:r>
            <a:endParaRPr lang="en-US" sz="1100" b="1" dirty="0">
              <a:latin typeface="+mj-lt"/>
              <a:ea typeface="ＭＳ Ｐゴシック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686CA5C-EA7C-A9CC-FFC3-2CB532EE4565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Reduction Plant Injuries &amp; Incident Causes – 2024</a:t>
            </a:r>
          </a:p>
        </p:txBody>
      </p:sp>
    </p:spTree>
    <p:extLst>
      <p:ext uri="{BB962C8B-B14F-4D97-AF65-F5344CB8AC3E}">
        <p14:creationId xmlns:p14="http://schemas.microsoft.com/office/powerpoint/2010/main" val="535197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51CD26D-FF26-9A48-3F4B-1AA910628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308450"/>
              </p:ext>
            </p:extLst>
          </p:nvPr>
        </p:nvGraphicFramePr>
        <p:xfrm>
          <a:off x="543718" y="627018"/>
          <a:ext cx="8056563" cy="524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64380" imgH="4857750" progId="Excel.Sheet.8">
                  <p:embed/>
                </p:oleObj>
              </mc:Choice>
              <mc:Fallback>
                <p:oleObj name="Worksheet" r:id="rId3" imgW="6864380" imgH="4857750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51CD26D-FF26-9A48-3F4B-1AA91062851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" y="627018"/>
                        <a:ext cx="8056563" cy="5247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44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827230" y="5803710"/>
            <a:ext cx="7527498" cy="515442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42. Rolling Plant Injuries By Operation 2024                Sep.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353AC-3EA0-EEBC-363A-D036E8BF9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16614"/>
            <a:ext cx="3852434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latin typeface="+mj-lt"/>
                <a:ea typeface="ＭＳ Ｐゴシック" charset="0"/>
              </a:rPr>
              <a:t>3  -Start-Abort – Wet Drain Pan  </a:t>
            </a:r>
          </a:p>
          <a:p>
            <a:pPr eaLnBrk="1" hangingPunct="1">
              <a:defRPr/>
            </a:pPr>
            <a:r>
              <a:rPr lang="en-US" b="1" dirty="0">
                <a:latin typeface="+mj-lt"/>
                <a:ea typeface="ＭＳ Ｐゴシック" charset="0"/>
              </a:rPr>
              <a:t>1 – Start – Excess  Curl</a:t>
            </a:r>
          </a:p>
          <a:p>
            <a:pPr eaLnBrk="1" hangingPunct="1">
              <a:defRPr/>
            </a:pPr>
            <a:r>
              <a:rPr lang="en-US" b="1" dirty="0">
                <a:latin typeface="+mj-lt"/>
                <a:ea typeface="ＭＳ Ｐゴシック" charset="0"/>
              </a:rPr>
              <a:t>1 – start – Wet Bottom Block</a:t>
            </a:r>
          </a:p>
          <a:p>
            <a:pPr eaLnBrk="1" hangingPunct="1">
              <a:defRPr/>
            </a:pPr>
            <a:r>
              <a:rPr lang="en-US" b="1" dirty="0">
                <a:latin typeface="+mj-lt"/>
                <a:ea typeface="ＭＳ Ｐゴシック" charset="0"/>
              </a:rPr>
              <a:t>2 – Term. Wet Drain Pan</a:t>
            </a:r>
          </a:p>
          <a:p>
            <a:pPr eaLnBrk="1" hangingPunct="1">
              <a:defRPr/>
            </a:pPr>
            <a:r>
              <a:rPr lang="en-US" b="1" dirty="0">
                <a:latin typeface="+mj-lt"/>
                <a:ea typeface="ＭＳ Ｐゴシック" charset="0"/>
              </a:rPr>
              <a:t>2 - Term. Ingot Head Under H2O</a:t>
            </a:r>
          </a:p>
          <a:p>
            <a:pPr eaLnBrk="1" hangingPunct="1">
              <a:defRPr/>
            </a:pPr>
            <a:r>
              <a:rPr lang="en-US" b="1" dirty="0">
                <a:latin typeface="+mj-lt"/>
                <a:ea typeface="ＭＳ Ｐゴシック" charset="0"/>
              </a:rPr>
              <a:t>3- Lancing – Wet Floor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4106098-16CC-CA72-CCEC-AE2FB2AE4583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Rolling Plant Injuries &amp; Incident Causes </a:t>
            </a:r>
            <a:r>
              <a:rPr lang="en-US" sz="3200" b="1" dirty="0"/>
              <a:t>- 2024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67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FC3592D-DDE0-93BA-A466-3A234E46B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648313"/>
              </p:ext>
            </p:extLst>
          </p:nvPr>
        </p:nvGraphicFramePr>
        <p:xfrm>
          <a:off x="666750" y="715963"/>
          <a:ext cx="7754938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02806" imgH="6045335" progId="Excel.Sheet.8">
                  <p:embed/>
                </p:oleObj>
              </mc:Choice>
              <mc:Fallback>
                <p:oleObj name="Worksheet" r:id="rId3" imgW="8502806" imgH="6045335" progId="Excel.Shee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5FC3592D-DDE0-93BA-A466-3A234E46B10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715963"/>
                        <a:ext cx="7754938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45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837819" y="5812932"/>
            <a:ext cx="7411032" cy="543419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43. Extrusion Plant Injuries By Operation 2024         Sep.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DD88F-E1FA-7A27-2080-E662DC3BC26F}"/>
              </a:ext>
            </a:extLst>
          </p:cNvPr>
          <p:cNvSpPr txBox="1"/>
          <p:nvPr/>
        </p:nvSpPr>
        <p:spPr>
          <a:xfrm>
            <a:off x="5337851" y="1605712"/>
            <a:ext cx="28394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50" b="1" dirty="0"/>
              <a:t>2 Fatal &amp; 1 Serious – VDC Steady State – Operator Error - High Cast Rate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9BFAF75-ED6D-E3DE-87AF-D7611686E471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Extrusion Plant Injuries &amp; Incident Cause – 2024</a:t>
            </a:r>
          </a:p>
        </p:txBody>
      </p:sp>
    </p:spTree>
    <p:extLst>
      <p:ext uri="{BB962C8B-B14F-4D97-AF65-F5344CB8AC3E}">
        <p14:creationId xmlns:p14="http://schemas.microsoft.com/office/powerpoint/2010/main" val="2137390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A5D8DF9-9E3C-2F0B-816B-7758F854E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46382"/>
              </p:ext>
            </p:extLst>
          </p:nvPr>
        </p:nvGraphicFramePr>
        <p:xfrm>
          <a:off x="761443" y="558406"/>
          <a:ext cx="7559675" cy="546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57899" imgH="5117965" progId="Excel.Sheet.8">
                  <p:embed/>
                </p:oleObj>
              </mc:Choice>
              <mc:Fallback>
                <p:oleObj name="Worksheet" r:id="rId3" imgW="6857899" imgH="5117965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EA5D8DF9-9E3C-2F0B-816B-7758F854EB0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443" y="558406"/>
                        <a:ext cx="7559675" cy="546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46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873469" y="5999147"/>
            <a:ext cx="7509088" cy="300447"/>
          </a:xfrm>
          <a:prstGeom prst="rect">
            <a:avLst/>
          </a:prstGeom>
        </p:spPr>
        <p:txBody>
          <a:bodyPr vert="horz" lIns="34286" tIns="17143" rIns="34286" bIns="17143" rtlCol="0">
            <a:normAutofit lnSpcReduction="10000"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44. Recycling Plant Injuries By Operation 2024           Sep.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71A8-C423-BB14-743D-E80AF0A6BB4B}"/>
              </a:ext>
            </a:extLst>
          </p:cNvPr>
          <p:cNvSpPr txBox="1"/>
          <p:nvPr/>
        </p:nvSpPr>
        <p:spPr>
          <a:xfrm>
            <a:off x="4402184" y="1455824"/>
            <a:ext cx="382702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50" b="1" dirty="0"/>
              <a:t>5 Fatal &amp; 14 Minor – VDC Steady State Equip. Failure</a:t>
            </a:r>
          </a:p>
          <a:p>
            <a:r>
              <a:rPr lang="en-US" sz="2250" b="1" dirty="0"/>
              <a:t>1 Minor – VDC Termination - Wet Tool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DF83C0-DAF4-1BE7-1C6D-40DE7FE85BD1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Recycling Plant Injuries &amp; Incident Causes – 2024</a:t>
            </a:r>
          </a:p>
        </p:txBody>
      </p:sp>
    </p:spTree>
    <p:extLst>
      <p:ext uri="{BB962C8B-B14F-4D97-AF65-F5344CB8AC3E}">
        <p14:creationId xmlns:p14="http://schemas.microsoft.com/office/powerpoint/2010/main" val="340296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82F02-C0FA-BAE5-BAC7-C73ABD381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E7E95-F876-C1DF-0B4E-7A5F21226A3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3535E2F-3869-4750-CEBF-64AB724F4AA2}"/>
              </a:ext>
            </a:extLst>
          </p:cNvPr>
          <p:cNvSpPr txBox="1">
            <a:spLocks/>
          </p:cNvSpPr>
          <p:nvPr/>
        </p:nvSpPr>
        <p:spPr>
          <a:xfrm>
            <a:off x="763846" y="5926469"/>
            <a:ext cx="7622508" cy="429882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45. Injury Severity By Process Plant – 2024                   Sep. 2025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46364E8D-5C00-F75C-438C-7B6680EB5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12531"/>
              </p:ext>
            </p:extLst>
          </p:nvPr>
        </p:nvGraphicFramePr>
        <p:xfrm>
          <a:off x="-100013" y="1269637"/>
          <a:ext cx="9277351" cy="427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56772" imgH="4788035" progId="Excel.Sheet.8">
                  <p:embed/>
                </p:oleObj>
              </mc:Choice>
              <mc:Fallback>
                <p:oleObj name="Worksheet" r:id="rId3" imgW="8756772" imgH="4788035" progId="Excel.Shee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E7600355-411F-63B7-641C-DB8CDC79C15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0013" y="1269637"/>
                        <a:ext cx="9277351" cy="427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CE8972D-BB15-42A6-5AA2-5686A9134B97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Injury Severity by Process Plant –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29431-A114-8205-1BE0-94CB254E5E7A}"/>
              </a:ext>
            </a:extLst>
          </p:cNvPr>
          <p:cNvSpPr txBox="1"/>
          <p:nvPr/>
        </p:nvSpPr>
        <p:spPr>
          <a:xfrm>
            <a:off x="6361611" y="1605712"/>
            <a:ext cx="2024743" cy="1131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50" b="1" dirty="0"/>
              <a:t>1 Other: R&amp;D Transfer – Wet Equipment</a:t>
            </a:r>
          </a:p>
        </p:txBody>
      </p:sp>
    </p:spTree>
    <p:extLst>
      <p:ext uri="{BB962C8B-B14F-4D97-AF65-F5344CB8AC3E}">
        <p14:creationId xmlns:p14="http://schemas.microsoft.com/office/powerpoint/2010/main" val="1613781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7628C-A506-52BE-D3DC-EFCB93AB4EED}"/>
              </a:ext>
            </a:extLst>
          </p:cNvPr>
          <p:cNvSpPr txBox="1">
            <a:spLocks/>
          </p:cNvSpPr>
          <p:nvPr/>
        </p:nvSpPr>
        <p:spPr>
          <a:xfrm>
            <a:off x="578076" y="5793392"/>
            <a:ext cx="7987847" cy="476630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46. Injuries Severity By Plant Reported For 1980 – 2024  Sep. 2025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3DA7BD30-CEAE-1D10-30D1-E48607309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85723"/>
              </p:ext>
            </p:extLst>
          </p:nvPr>
        </p:nvGraphicFramePr>
        <p:xfrm>
          <a:off x="77788" y="1630363"/>
          <a:ext cx="89916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39213" imgH="5302385" progId="Excel.Sheet.8">
                  <p:embed/>
                </p:oleObj>
              </mc:Choice>
              <mc:Fallback>
                <p:oleObj name="Worksheet" r:id="rId3" imgW="8439213" imgH="5302385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3DA7BD30-CEAE-1D10-30D1-E4860730987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1630363"/>
                        <a:ext cx="89916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D94C30F-0762-49DF-35D6-8AC2E11C3169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Injury Severity by Process Plant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1980 – 2024</a:t>
            </a:r>
          </a:p>
        </p:txBody>
      </p:sp>
    </p:spTree>
    <p:extLst>
      <p:ext uri="{BB962C8B-B14F-4D97-AF65-F5344CB8AC3E}">
        <p14:creationId xmlns:p14="http://schemas.microsoft.com/office/powerpoint/2010/main" val="1142062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5473C-1E85-B2C1-B2C8-1458B3ED3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A46CE-E38A-398A-3776-6E7736C418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49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97BEC-EAB8-6FB2-2AEE-F8F015DE0472}"/>
              </a:ext>
            </a:extLst>
          </p:cNvPr>
          <p:cNvSpPr txBox="1"/>
          <p:nvPr/>
        </p:nvSpPr>
        <p:spPr>
          <a:xfrm>
            <a:off x="381861" y="5991278"/>
            <a:ext cx="8380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a typeface="Calibri"/>
                <a:cs typeface="Times New Roman"/>
              </a:rPr>
              <a:t>FIGURE 47. Reduction &amp; Recycling Incident, Injury &amp; Injury Rate 2012-2024  Sept.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0140F-6988-377F-F9B6-13964CE98631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Reduction &amp; Recycling Plant Incidents, Injuries / Incident Rate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2012 – 2024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9F655-FD7D-76A4-BE90-EB1278553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410728"/>
              </p:ext>
            </p:extLst>
          </p:nvPr>
        </p:nvGraphicFramePr>
        <p:xfrm>
          <a:off x="385412" y="2029739"/>
          <a:ext cx="3960100" cy="394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2BDBEB2-B2A1-1A73-FCB9-2A278989F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706334"/>
              </p:ext>
            </p:extLst>
          </p:nvPr>
        </p:nvGraphicFramePr>
        <p:xfrm>
          <a:off x="4898571" y="2029739"/>
          <a:ext cx="3753556" cy="394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373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605105" y="5785503"/>
            <a:ext cx="7990255" cy="472356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3. Incidents By Force Levels 2 &amp; 3 For 1981 – 2024           Sep. 2025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8857A37D-87C1-6C48-226A-6E21AE9A1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67106"/>
              </p:ext>
            </p:extLst>
          </p:nvPr>
        </p:nvGraphicFramePr>
        <p:xfrm>
          <a:off x="0" y="1343025"/>
          <a:ext cx="9144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683254" imgH="3136765" progId="Excel.Sheet.8">
                  <p:embed/>
                </p:oleObj>
              </mc:Choice>
              <mc:Fallback>
                <p:oleObj name="Worksheet" r:id="rId3" imgW="5683254" imgH="3136765" progId="Excel.Shee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8857A37D-87C1-6C48-226A-6E21AE9A1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3025"/>
                        <a:ext cx="91440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1A5F7E0-8774-DCE8-9834-61F8DB4277A0}"/>
              </a:ext>
            </a:extLst>
          </p:cNvPr>
          <p:cNvSpPr txBox="1">
            <a:spLocks/>
          </p:cNvSpPr>
          <p:nvPr/>
        </p:nvSpPr>
        <p:spPr>
          <a:xfrm>
            <a:off x="385412" y="440378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Incidents by Force Levels 2 &amp; 3</a:t>
            </a:r>
            <a:b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1981 – 2024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10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B9BC6-0FFD-5B63-A4B9-110D64FAA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8D59A-F9CF-FF64-018B-0CB9557124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50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61718-BF4C-AB9A-1108-9E3634F1DB6E}"/>
              </a:ext>
            </a:extLst>
          </p:cNvPr>
          <p:cNvSpPr txBox="1"/>
          <p:nvPr/>
        </p:nvSpPr>
        <p:spPr>
          <a:xfrm>
            <a:off x="351142" y="5987019"/>
            <a:ext cx="8380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a typeface="Calibri"/>
                <a:cs typeface="Times New Roman"/>
              </a:rPr>
              <a:t>FIGURE 48. Rolling &amp; Extrusion Incident, Injury &amp; Injury Rate 2012-2024        Sept. 2025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0A8BE09-747A-9754-B688-2D8D5E56FEF5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83117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/>
              <a:t>Rolling &amp; Extrusion Plant Incidents, Injuries / Incident Rate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/>
              <a:t>2012 – 2024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BAB84C-DA73-1AE5-E81C-298E51A9B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696242"/>
              </p:ext>
            </p:extLst>
          </p:nvPr>
        </p:nvGraphicFramePr>
        <p:xfrm>
          <a:off x="271743" y="1940825"/>
          <a:ext cx="4244598" cy="396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F6D572A-C2B6-0823-CD77-AFE37AC18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150410"/>
              </p:ext>
            </p:extLst>
          </p:nvPr>
        </p:nvGraphicFramePr>
        <p:xfrm>
          <a:off x="4834393" y="1940825"/>
          <a:ext cx="4037864" cy="396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6624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863255-4241-1643-88B4-567043E1B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531" y="2188643"/>
            <a:ext cx="6052720" cy="599044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18558-14EB-F043-A0BD-0C4FFF5156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@AluminumNews | @ChooseAluminum | @DriveAluminum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1276E-3D86-CC4F-ABDE-812CF48B0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Aluminum.org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19193-AABE-0E4B-9FFF-3D611D762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JOIN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40690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2C2B-C167-E5DF-B093-6ED8B6B84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94F6-D6D1-77C1-755D-FBCD7CA6922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1A5DD7-1993-DE7F-622A-BF4019903BEF}"/>
              </a:ext>
            </a:extLst>
          </p:cNvPr>
          <p:cNvSpPr txBox="1">
            <a:spLocks/>
          </p:cNvSpPr>
          <p:nvPr/>
        </p:nvSpPr>
        <p:spPr>
          <a:xfrm>
            <a:off x="605105" y="5785503"/>
            <a:ext cx="7990255" cy="472356"/>
          </a:xfrm>
          <a:prstGeom prst="rect">
            <a:avLst/>
          </a:prstGeom>
        </p:spPr>
        <p:txBody>
          <a:bodyPr vert="horz" lIns="34286" tIns="17143" rIns="34286" bIns="17143" rtlCol="0">
            <a:no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30" b="1" dirty="0">
                <a:latin typeface="+mn-lt"/>
                <a:ea typeface="Calibri"/>
                <a:cs typeface="Times New Roman"/>
              </a:rPr>
              <a:t>FIGURE 4. % Reported as Force Levels 1 &amp; 2 For 2000 – 2024        Sep. 2025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3DACA5D-7C20-2A67-9D4B-B6116FCAD3A1}"/>
              </a:ext>
            </a:extLst>
          </p:cNvPr>
          <p:cNvSpPr txBox="1">
            <a:spLocks/>
          </p:cNvSpPr>
          <p:nvPr/>
        </p:nvSpPr>
        <p:spPr>
          <a:xfrm>
            <a:off x="385411" y="440378"/>
            <a:ext cx="7526555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r>
              <a:rPr lang="en-US" sz="3200" b="1" dirty="0">
                <a:solidFill>
                  <a:prstClr val="black"/>
                </a:solidFill>
              </a:rPr>
              <a:t>% Incidents Reported as Force Levels 1&amp;2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2000 - 2024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4F4179-7A2A-C646-1A07-0BF6CE864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029324"/>
              </p:ext>
            </p:extLst>
          </p:nvPr>
        </p:nvGraphicFramePr>
        <p:xfrm>
          <a:off x="385411" y="1549666"/>
          <a:ext cx="8460206" cy="461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231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712269" y="5982706"/>
            <a:ext cx="7661710" cy="365125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5. Force 3 Incidents For 1981 – 2024                               Sep. 2025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A559E16E-6768-8216-5884-92CBB02C9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496756"/>
              </p:ext>
            </p:extLst>
          </p:nvPr>
        </p:nvGraphicFramePr>
        <p:xfrm>
          <a:off x="84138" y="1233489"/>
          <a:ext cx="9047162" cy="474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08394" imgH="3092585" progId="Excel.Sheet.8">
                  <p:embed/>
                </p:oleObj>
              </mc:Choice>
              <mc:Fallback>
                <p:oleObj name="Worksheet" r:id="rId3" imgW="4908394" imgH="3092585" progId="Excel.Shee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A559E16E-6768-8216-5884-92CBB02C97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1233489"/>
                        <a:ext cx="9047162" cy="4740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0653F33-3BC9-0CD6-405E-79567F24C505}"/>
              </a:ext>
            </a:extLst>
          </p:cNvPr>
          <p:cNvGrpSpPr/>
          <p:nvPr/>
        </p:nvGrpSpPr>
        <p:grpSpPr>
          <a:xfrm>
            <a:off x="6575656" y="3168363"/>
            <a:ext cx="1377108" cy="588453"/>
            <a:chOff x="16687800" y="6494373"/>
            <a:chExt cx="4292600" cy="1569412"/>
          </a:xfrm>
        </p:grpSpPr>
        <p:sp>
          <p:nvSpPr>
            <p:cNvPr id="5" name="Rounded Rectangle 11">
              <a:extLst>
                <a:ext uri="{FF2B5EF4-FFF2-40B4-BE49-F238E27FC236}">
                  <a16:creationId xmlns:a16="http://schemas.microsoft.com/office/drawing/2014/main" id="{4080C1C4-6E06-1EC7-CF0B-3DA15CEEE260}"/>
                </a:ext>
              </a:extLst>
            </p:cNvPr>
            <p:cNvSpPr/>
            <p:nvPr/>
          </p:nvSpPr>
          <p:spPr>
            <a:xfrm>
              <a:off x="16687800" y="6494373"/>
              <a:ext cx="4292600" cy="156941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4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2B4C782-E3C4-493E-F1B8-23DC3A4B6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6621374"/>
              <a:ext cx="3835399" cy="123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ysClr val="windowText" lastClr="000000"/>
                  </a:solidFill>
                </a:rPr>
                <a:t>5 Yr. Avg.: 0.8</a:t>
              </a:r>
            </a:p>
            <a:p>
              <a:pPr eaLnBrk="1" hangingPunct="1"/>
              <a:r>
                <a:rPr lang="en-US" sz="1200" b="1" dirty="0">
                  <a:solidFill>
                    <a:sysClr val="windowText" lastClr="000000"/>
                  </a:solidFill>
                </a:rPr>
                <a:t>10 Yr. Avg: 0.9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200B85-A4EA-2E73-A426-F4D5E0B307B5}"/>
              </a:ext>
            </a:extLst>
          </p:cNvPr>
          <p:cNvGrpSpPr/>
          <p:nvPr/>
        </p:nvGrpSpPr>
        <p:grpSpPr>
          <a:xfrm>
            <a:off x="6152326" y="4056272"/>
            <a:ext cx="496667" cy="478441"/>
            <a:chOff x="18477163" y="8123482"/>
            <a:chExt cx="1324619" cy="1276010"/>
          </a:xfrm>
        </p:grpSpPr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09AD517F-E398-3DDA-DFF2-5741B93EFEC2}"/>
                </a:ext>
              </a:extLst>
            </p:cNvPr>
            <p:cNvSpPr/>
            <p:nvPr/>
          </p:nvSpPr>
          <p:spPr>
            <a:xfrm>
              <a:off x="18477163" y="8123482"/>
              <a:ext cx="1253574" cy="73025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4" dirty="0"/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0AF6820-4807-E1C0-FBD1-7166882B7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48207" y="8168224"/>
              <a:ext cx="1253575" cy="123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ysClr val="windowText" lastClr="000000"/>
                  </a:solidFill>
                </a:rPr>
                <a:t>2.5</a:t>
              </a:r>
            </a:p>
            <a:p>
              <a:pPr eaLnBrk="1" hangingPunct="1"/>
              <a:endParaRPr lang="en-US" sz="12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18BDD-4B22-D4A5-0FA1-EDF5EE9A93D5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 3 Incidents Only</a:t>
            </a:r>
            <a:b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1981 – 2024	</a:t>
            </a:r>
          </a:p>
        </p:txBody>
      </p:sp>
    </p:spTree>
    <p:extLst>
      <p:ext uri="{BB962C8B-B14F-4D97-AF65-F5344CB8AC3E}">
        <p14:creationId xmlns:p14="http://schemas.microsoft.com/office/powerpoint/2010/main" val="20363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908266" y="5960183"/>
            <a:ext cx="7601069" cy="349739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6. Incidents By Force Level 1981 – 2024	               Sep. 2025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19FD58B-0357-D5BA-BFDE-9C16842C8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40781"/>
              </p:ext>
            </p:extLst>
          </p:nvPr>
        </p:nvGraphicFramePr>
        <p:xfrm>
          <a:off x="-523875" y="1374775"/>
          <a:ext cx="9396413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78955" imgH="5181600" progId="Excel.Sheet.8">
                  <p:embed/>
                </p:oleObj>
              </mc:Choice>
              <mc:Fallback>
                <p:oleObj name="Worksheet" r:id="rId3" imgW="8578955" imgH="5181600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19FD58B-0357-D5BA-BFDE-9C16842C8C9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3875" y="1374775"/>
                        <a:ext cx="9396413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4FF81-82EA-E5D0-7C74-E148BD3CC7DA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Incidents by Force Level</a:t>
            </a:r>
            <a:b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1981 – 2024 (Total 4834)</a:t>
            </a:r>
            <a:endParaRPr lang="en-US" sz="32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0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7EAE-AA64-4402-352C-2E7B6D5D4A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2225B5-17E8-0444-A27F-FDDF86F627F0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F095F1-37DD-7656-F250-AE7D5DFC3D39}"/>
              </a:ext>
            </a:extLst>
          </p:cNvPr>
          <p:cNvSpPr txBox="1">
            <a:spLocks/>
          </p:cNvSpPr>
          <p:nvPr/>
        </p:nvSpPr>
        <p:spPr>
          <a:xfrm>
            <a:off x="1004506" y="5802593"/>
            <a:ext cx="7602968" cy="519359"/>
          </a:xfrm>
          <a:prstGeom prst="rect">
            <a:avLst/>
          </a:prstGeom>
        </p:spPr>
        <p:txBody>
          <a:bodyPr vert="horz" lIns="34286" tIns="17143" rIns="34286" bIns="17143" rtlCol="0">
            <a:normAutofit/>
          </a:bodyPr>
          <a:lstStyle>
            <a:lvl1pPr marL="457016" indent="-45701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Amazon Ember Display" panose="020F0603020204020204" pitchFamily="34" charset="0"/>
                <a:cs typeface="Calibri" panose="020F0502020204030204" pitchFamily="34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25" b="1" dirty="0">
                <a:latin typeface="+mn-lt"/>
                <a:ea typeface="Calibri"/>
                <a:cs typeface="Times New Roman"/>
              </a:rPr>
              <a:t>FIGURE 7. All Force Levels By Percentage 1981 – 2024          Sep. 2025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5E1976-CD4A-EAEE-7C1B-19FBD14091D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34247362"/>
              </p:ext>
            </p:extLst>
          </p:nvPr>
        </p:nvGraphicFramePr>
        <p:xfrm>
          <a:off x="884238" y="1506538"/>
          <a:ext cx="7785100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515363" imgH="4654685" progId="Excel.Sheet.8">
                  <p:embed/>
                </p:oleObj>
              </mc:Choice>
              <mc:Fallback>
                <p:oleObj name="Worksheet" r:id="rId3" imgW="8515363" imgH="4654685" progId="Excel.Shee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5E1976-CD4A-EAEE-7C1B-19FBD14091D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506538"/>
                        <a:ext cx="7785100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E5B058B-3BC5-C146-3458-84A598AF39DD}"/>
              </a:ext>
            </a:extLst>
          </p:cNvPr>
          <p:cNvSpPr txBox="1">
            <a:spLocks/>
          </p:cNvSpPr>
          <p:nvPr/>
        </p:nvSpPr>
        <p:spPr>
          <a:xfrm>
            <a:off x="385412" y="439687"/>
            <a:ext cx="6446938" cy="47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24" b="0" i="0" kern="1200">
                <a:solidFill>
                  <a:schemeClr val="tx1"/>
                </a:solidFill>
                <a:latin typeface="Calibri" panose="020F0502020204030204" pitchFamily="34" charset="0"/>
                <a:ea typeface="Amazon Ember Display Light" panose="020F04030202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Force Levels by Percentage</a:t>
            </a:r>
            <a:b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1981 – 2024</a:t>
            </a:r>
            <a:endParaRPr lang="en-US" sz="32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2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66283</TotalTime>
  <Words>1865</Words>
  <Application>Microsoft Office PowerPoint</Application>
  <PresentationFormat>Letter Paper (8.5x11 in)</PresentationFormat>
  <Paragraphs>350</Paragraphs>
  <Slides>51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ＭＳ Ｐゴシック</vt:lpstr>
      <vt:lpstr>Arial</vt:lpstr>
      <vt:lpstr>Calibri</vt:lpstr>
      <vt:lpstr>Calibri Light</vt:lpstr>
      <vt:lpstr>Wingdings</vt:lpstr>
      <vt:lpstr>Office 2013 - 2022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Tyler Monahan</cp:lastModifiedBy>
  <cp:revision>395</cp:revision>
  <cp:lastPrinted>2023-01-25T20:20:47Z</cp:lastPrinted>
  <dcterms:created xsi:type="dcterms:W3CDTF">2021-07-13T17:58:46Z</dcterms:created>
  <dcterms:modified xsi:type="dcterms:W3CDTF">2025-10-02T02:41:52Z</dcterms:modified>
</cp:coreProperties>
</file>